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85" r:id="rId2"/>
    <p:sldId id="286" r:id="rId3"/>
    <p:sldId id="291" r:id="rId4"/>
    <p:sldId id="293" r:id="rId5"/>
    <p:sldId id="292" r:id="rId6"/>
    <p:sldId id="300" r:id="rId7"/>
    <p:sldId id="305" r:id="rId8"/>
    <p:sldId id="309" r:id="rId9"/>
    <p:sldId id="308" r:id="rId10"/>
    <p:sldId id="306" r:id="rId11"/>
    <p:sldId id="301" r:id="rId12"/>
    <p:sldId id="310" r:id="rId13"/>
    <p:sldId id="307" r:id="rId14"/>
    <p:sldId id="258" r:id="rId15"/>
    <p:sldId id="259" r:id="rId16"/>
    <p:sldId id="260" r:id="rId17"/>
    <p:sldId id="271" r:id="rId18"/>
    <p:sldId id="270" r:id="rId19"/>
    <p:sldId id="268" r:id="rId20"/>
    <p:sldId id="269" r:id="rId21"/>
    <p:sldId id="272" r:id="rId22"/>
    <p:sldId id="273" r:id="rId23"/>
    <p:sldId id="274" r:id="rId24"/>
  </p:sldIdLst>
  <p:sldSz cx="12188825" cy="6861175"/>
  <p:notesSz cx="6858000" cy="9144000"/>
  <p:defaultTextStyle>
    <a:defPPr>
      <a:defRPr lang="ko-KR"/>
    </a:defPPr>
    <a:lvl1pPr marL="0" algn="l" defTabSz="1219140" rtl="0" eaLnBrk="1" latinLnBrk="1" hangingPunct="1">
      <a:defRPr sz="2400" kern="1200">
        <a:solidFill>
          <a:schemeClr val="tx1"/>
        </a:solidFill>
        <a:latin typeface="+mn-lt"/>
        <a:ea typeface="+mn-ea"/>
        <a:cs typeface="+mn-cs"/>
      </a:defRPr>
    </a:lvl1pPr>
    <a:lvl2pPr marL="609570" algn="l" defTabSz="1219140" rtl="0" eaLnBrk="1" latinLnBrk="1" hangingPunct="1">
      <a:defRPr sz="2400" kern="1200">
        <a:solidFill>
          <a:schemeClr val="tx1"/>
        </a:solidFill>
        <a:latin typeface="+mn-lt"/>
        <a:ea typeface="+mn-ea"/>
        <a:cs typeface="+mn-cs"/>
      </a:defRPr>
    </a:lvl2pPr>
    <a:lvl3pPr marL="1219140" algn="l" defTabSz="1219140" rtl="0" eaLnBrk="1" latinLnBrk="1" hangingPunct="1">
      <a:defRPr sz="2400" kern="1200">
        <a:solidFill>
          <a:schemeClr val="tx1"/>
        </a:solidFill>
        <a:latin typeface="+mn-lt"/>
        <a:ea typeface="+mn-ea"/>
        <a:cs typeface="+mn-cs"/>
      </a:defRPr>
    </a:lvl3pPr>
    <a:lvl4pPr marL="1828709" algn="l" defTabSz="1219140" rtl="0" eaLnBrk="1" latinLnBrk="1" hangingPunct="1">
      <a:defRPr sz="2400" kern="1200">
        <a:solidFill>
          <a:schemeClr val="tx1"/>
        </a:solidFill>
        <a:latin typeface="+mn-lt"/>
        <a:ea typeface="+mn-ea"/>
        <a:cs typeface="+mn-cs"/>
      </a:defRPr>
    </a:lvl4pPr>
    <a:lvl5pPr marL="2438278" algn="l" defTabSz="1219140" rtl="0" eaLnBrk="1" latinLnBrk="1" hangingPunct="1">
      <a:defRPr sz="2400" kern="1200">
        <a:solidFill>
          <a:schemeClr val="tx1"/>
        </a:solidFill>
        <a:latin typeface="+mn-lt"/>
        <a:ea typeface="+mn-ea"/>
        <a:cs typeface="+mn-cs"/>
      </a:defRPr>
    </a:lvl5pPr>
    <a:lvl6pPr marL="3047848" algn="l" defTabSz="1219140" rtl="0" eaLnBrk="1" latinLnBrk="1" hangingPunct="1">
      <a:defRPr sz="2400" kern="1200">
        <a:solidFill>
          <a:schemeClr val="tx1"/>
        </a:solidFill>
        <a:latin typeface="+mn-lt"/>
        <a:ea typeface="+mn-ea"/>
        <a:cs typeface="+mn-cs"/>
      </a:defRPr>
    </a:lvl6pPr>
    <a:lvl7pPr marL="3657418" algn="l" defTabSz="1219140" rtl="0" eaLnBrk="1" latinLnBrk="1" hangingPunct="1">
      <a:defRPr sz="2400" kern="1200">
        <a:solidFill>
          <a:schemeClr val="tx1"/>
        </a:solidFill>
        <a:latin typeface="+mn-lt"/>
        <a:ea typeface="+mn-ea"/>
        <a:cs typeface="+mn-cs"/>
      </a:defRPr>
    </a:lvl7pPr>
    <a:lvl8pPr marL="4266987" algn="l" defTabSz="1219140" rtl="0" eaLnBrk="1" latinLnBrk="1" hangingPunct="1">
      <a:defRPr sz="2400" kern="1200">
        <a:solidFill>
          <a:schemeClr val="tx1"/>
        </a:solidFill>
        <a:latin typeface="+mn-lt"/>
        <a:ea typeface="+mn-ea"/>
        <a:cs typeface="+mn-cs"/>
      </a:defRPr>
    </a:lvl8pPr>
    <a:lvl9pPr marL="4876557" algn="l" defTabSz="1219140" rtl="0" eaLnBrk="1" latinLnBrk="1"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8A54"/>
    <a:srgbClr val="376092"/>
    <a:srgbClr val="953735"/>
    <a:srgbClr val="77933C"/>
    <a:srgbClr val="B3A2C7"/>
    <a:srgbClr val="31859C"/>
    <a:srgbClr val="E46C0A"/>
    <a:srgbClr val="F79F57"/>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94660"/>
  </p:normalViewPr>
  <p:slideViewPr>
    <p:cSldViewPr>
      <p:cViewPr>
        <p:scale>
          <a:sx n="100" d="100"/>
          <a:sy n="100" d="100"/>
        </p:scale>
        <p:origin x="696" y="270"/>
      </p:cViewPr>
      <p:guideLst>
        <p:guide orient="horz" pos="2161"/>
        <p:guide pos="383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생김새</c:v>
                </c:pt>
              </c:strCache>
            </c:strRef>
          </c:tx>
          <c:spPr>
            <a:solidFill>
              <a:schemeClr val="accent6">
                <a:alpha val="70000"/>
              </a:schemeClr>
            </a:solidFill>
            <a:ln>
              <a:noFill/>
            </a:ln>
            <a:effectLst/>
          </c:spPr>
          <c:invertIfNegative val="0"/>
          <c:cat>
            <c:strRef>
              <c:f>Sheet1!$A$2:$A$8</c:f>
              <c:strCache>
                <c:ptCount val="7"/>
                <c:pt idx="0">
                  <c:v>성격</c:v>
                </c:pt>
                <c:pt idx="1">
                  <c:v>상황</c:v>
                </c:pt>
                <c:pt idx="2">
                  <c:v>인간관계</c:v>
                </c:pt>
                <c:pt idx="3">
                  <c:v>직종</c:v>
                </c:pt>
                <c:pt idx="4">
                  <c:v>신체특징</c:v>
                </c:pt>
                <c:pt idx="5">
                  <c:v>연령</c:v>
                </c:pt>
                <c:pt idx="6">
                  <c:v>기타</c:v>
                </c:pt>
              </c:strCache>
            </c:strRef>
          </c:cat>
          <c:val>
            <c:numRef>
              <c:f>Sheet1!$B$2:$B$8</c:f>
              <c:numCache>
                <c:formatCode>General</c:formatCode>
                <c:ptCount val="7"/>
                <c:pt idx="0">
                  <c:v>4300</c:v>
                </c:pt>
                <c:pt idx="1">
                  <c:v>3700</c:v>
                </c:pt>
                <c:pt idx="2">
                  <c:v>5050</c:v>
                </c:pt>
                <c:pt idx="3">
                  <c:v>3500</c:v>
                </c:pt>
                <c:pt idx="4">
                  <c:v>4500</c:v>
                </c:pt>
                <c:pt idx="5">
                  <c:v>6700</c:v>
                </c:pt>
                <c:pt idx="6">
                  <c:v>3600</c:v>
                </c:pt>
              </c:numCache>
            </c:numRef>
          </c:val>
          <c:extLst>
            <c:ext xmlns:c16="http://schemas.microsoft.com/office/drawing/2014/chart" uri="{C3380CC4-5D6E-409C-BE32-E72D297353CC}">
              <c16:uniqueId val="{00000000-1FD8-491B-81F3-18CBE35EEE3E}"/>
            </c:ext>
          </c:extLst>
        </c:ser>
        <c:ser>
          <c:idx val="1"/>
          <c:order val="1"/>
          <c:tx>
            <c:strRef>
              <c:f>Sheet1!$C$1</c:f>
              <c:strCache>
                <c:ptCount val="1"/>
                <c:pt idx="0">
                  <c:v>복장</c:v>
                </c:pt>
              </c:strCache>
            </c:strRef>
          </c:tx>
          <c:spPr>
            <a:solidFill>
              <a:schemeClr val="accent5">
                <a:alpha val="70000"/>
              </a:schemeClr>
            </a:solidFill>
            <a:ln>
              <a:noFill/>
            </a:ln>
            <a:effectLst/>
          </c:spPr>
          <c:invertIfNegative val="0"/>
          <c:cat>
            <c:strRef>
              <c:f>Sheet1!$A$2:$A$8</c:f>
              <c:strCache>
                <c:ptCount val="7"/>
                <c:pt idx="0">
                  <c:v>성격</c:v>
                </c:pt>
                <c:pt idx="1">
                  <c:v>상황</c:v>
                </c:pt>
                <c:pt idx="2">
                  <c:v>인간관계</c:v>
                </c:pt>
                <c:pt idx="3">
                  <c:v>직종</c:v>
                </c:pt>
                <c:pt idx="4">
                  <c:v>신체특징</c:v>
                </c:pt>
                <c:pt idx="5">
                  <c:v>연령</c:v>
                </c:pt>
                <c:pt idx="6">
                  <c:v>기타</c:v>
                </c:pt>
              </c:strCache>
            </c:strRef>
          </c:cat>
          <c:val>
            <c:numRef>
              <c:f>Sheet1!$C$2:$C$8</c:f>
              <c:numCache>
                <c:formatCode>General</c:formatCode>
                <c:ptCount val="7"/>
                <c:pt idx="0">
                  <c:v>2400</c:v>
                </c:pt>
                <c:pt idx="1">
                  <c:v>4400</c:v>
                </c:pt>
                <c:pt idx="2">
                  <c:v>1800</c:v>
                </c:pt>
                <c:pt idx="3">
                  <c:v>2800</c:v>
                </c:pt>
                <c:pt idx="4">
                  <c:v>6700</c:v>
                </c:pt>
                <c:pt idx="5">
                  <c:v>5900</c:v>
                </c:pt>
                <c:pt idx="6">
                  <c:v>7700</c:v>
                </c:pt>
              </c:numCache>
            </c:numRef>
          </c:val>
          <c:extLst>
            <c:ext xmlns:c16="http://schemas.microsoft.com/office/drawing/2014/chart" uri="{C3380CC4-5D6E-409C-BE32-E72D297353CC}">
              <c16:uniqueId val="{00000001-1FD8-491B-81F3-18CBE35EEE3E}"/>
            </c:ext>
          </c:extLst>
        </c:ser>
        <c:ser>
          <c:idx val="2"/>
          <c:order val="2"/>
          <c:tx>
            <c:strRef>
              <c:f>Sheet1!$D$1</c:f>
              <c:strCache>
                <c:ptCount val="1"/>
                <c:pt idx="0">
                  <c:v>대사 (말투)</c:v>
                </c:pt>
              </c:strCache>
            </c:strRef>
          </c:tx>
          <c:spPr>
            <a:solidFill>
              <a:schemeClr val="accent4">
                <a:alpha val="70000"/>
              </a:schemeClr>
            </a:solidFill>
            <a:ln>
              <a:noFill/>
            </a:ln>
            <a:effectLst/>
          </c:spPr>
          <c:invertIfNegative val="0"/>
          <c:cat>
            <c:strRef>
              <c:f>Sheet1!$A$2:$A$8</c:f>
              <c:strCache>
                <c:ptCount val="7"/>
                <c:pt idx="0">
                  <c:v>성격</c:v>
                </c:pt>
                <c:pt idx="1">
                  <c:v>상황</c:v>
                </c:pt>
                <c:pt idx="2">
                  <c:v>인간관계</c:v>
                </c:pt>
                <c:pt idx="3">
                  <c:v>직종</c:v>
                </c:pt>
                <c:pt idx="4">
                  <c:v>신체특징</c:v>
                </c:pt>
                <c:pt idx="5">
                  <c:v>연령</c:v>
                </c:pt>
                <c:pt idx="6">
                  <c:v>기타</c:v>
                </c:pt>
              </c:strCache>
            </c:strRef>
          </c:cat>
          <c:val>
            <c:numRef>
              <c:f>Sheet1!$D$2:$D$8</c:f>
              <c:numCache>
                <c:formatCode>General</c:formatCode>
                <c:ptCount val="7"/>
                <c:pt idx="0">
                  <c:v>2300</c:v>
                </c:pt>
                <c:pt idx="1">
                  <c:v>3500</c:v>
                </c:pt>
                <c:pt idx="2">
                  <c:v>3007</c:v>
                </c:pt>
                <c:pt idx="3">
                  <c:v>5200</c:v>
                </c:pt>
                <c:pt idx="4">
                  <c:v>3400</c:v>
                </c:pt>
                <c:pt idx="5">
                  <c:v>3500</c:v>
                </c:pt>
                <c:pt idx="6">
                  <c:v>6400</c:v>
                </c:pt>
              </c:numCache>
            </c:numRef>
          </c:val>
          <c:extLst>
            <c:ext xmlns:c16="http://schemas.microsoft.com/office/drawing/2014/chart" uri="{C3380CC4-5D6E-409C-BE32-E72D297353CC}">
              <c16:uniqueId val="{00000002-1FD8-491B-81F3-18CBE35EEE3E}"/>
            </c:ext>
          </c:extLst>
        </c:ser>
        <c:ser>
          <c:idx val="3"/>
          <c:order val="3"/>
          <c:tx>
            <c:strRef>
              <c:f>Sheet1!$E$1</c:f>
              <c:strCache>
                <c:ptCount val="1"/>
                <c:pt idx="0">
                  <c:v>스토리</c:v>
                </c:pt>
              </c:strCache>
            </c:strRef>
          </c:tx>
          <c:spPr>
            <a:solidFill>
              <a:schemeClr val="accent6">
                <a:lumMod val="60000"/>
                <a:alpha val="70000"/>
              </a:schemeClr>
            </a:solidFill>
            <a:ln>
              <a:noFill/>
            </a:ln>
            <a:effectLst/>
          </c:spPr>
          <c:invertIfNegative val="0"/>
          <c:cat>
            <c:strRef>
              <c:f>Sheet1!$A$2:$A$8</c:f>
              <c:strCache>
                <c:ptCount val="7"/>
                <c:pt idx="0">
                  <c:v>성격</c:v>
                </c:pt>
                <c:pt idx="1">
                  <c:v>상황</c:v>
                </c:pt>
                <c:pt idx="2">
                  <c:v>인간관계</c:v>
                </c:pt>
                <c:pt idx="3">
                  <c:v>직종</c:v>
                </c:pt>
                <c:pt idx="4">
                  <c:v>신체특징</c:v>
                </c:pt>
                <c:pt idx="5">
                  <c:v>연령</c:v>
                </c:pt>
                <c:pt idx="6">
                  <c:v>기타</c:v>
                </c:pt>
              </c:strCache>
            </c:strRef>
          </c:cat>
          <c:val>
            <c:numRef>
              <c:f>Sheet1!$E$2:$E$8</c:f>
              <c:numCache>
                <c:formatCode>General</c:formatCode>
                <c:ptCount val="7"/>
                <c:pt idx="0">
                  <c:v>2700</c:v>
                </c:pt>
                <c:pt idx="1">
                  <c:v>4200</c:v>
                </c:pt>
                <c:pt idx="2">
                  <c:v>4000</c:v>
                </c:pt>
                <c:pt idx="3">
                  <c:v>3900</c:v>
                </c:pt>
                <c:pt idx="4">
                  <c:v>5200</c:v>
                </c:pt>
                <c:pt idx="5">
                  <c:v>4600</c:v>
                </c:pt>
                <c:pt idx="6">
                  <c:v>6400</c:v>
                </c:pt>
              </c:numCache>
            </c:numRef>
          </c:val>
          <c:extLst>
            <c:ext xmlns:c16="http://schemas.microsoft.com/office/drawing/2014/chart" uri="{C3380CC4-5D6E-409C-BE32-E72D297353CC}">
              <c16:uniqueId val="{00000003-1FD8-491B-81F3-18CBE35EEE3E}"/>
            </c:ext>
          </c:extLst>
        </c:ser>
        <c:ser>
          <c:idx val="4"/>
          <c:order val="4"/>
          <c:tx>
            <c:strRef>
              <c:f>Sheet1!$F$1</c:f>
              <c:strCache>
                <c:ptCount val="1"/>
                <c:pt idx="0">
                  <c:v>행동</c:v>
                </c:pt>
              </c:strCache>
            </c:strRef>
          </c:tx>
          <c:spPr>
            <a:solidFill>
              <a:schemeClr val="accent5">
                <a:lumMod val="60000"/>
                <a:alpha val="70000"/>
              </a:schemeClr>
            </a:solidFill>
            <a:ln>
              <a:noFill/>
            </a:ln>
            <a:effectLst/>
          </c:spPr>
          <c:invertIfNegative val="0"/>
          <c:cat>
            <c:strRef>
              <c:f>Sheet1!$A$2:$A$8</c:f>
              <c:strCache>
                <c:ptCount val="7"/>
                <c:pt idx="0">
                  <c:v>성격</c:v>
                </c:pt>
                <c:pt idx="1">
                  <c:v>상황</c:v>
                </c:pt>
                <c:pt idx="2">
                  <c:v>인간관계</c:v>
                </c:pt>
                <c:pt idx="3">
                  <c:v>직종</c:v>
                </c:pt>
                <c:pt idx="4">
                  <c:v>신체특징</c:v>
                </c:pt>
                <c:pt idx="5">
                  <c:v>연령</c:v>
                </c:pt>
                <c:pt idx="6">
                  <c:v>기타</c:v>
                </c:pt>
              </c:strCache>
            </c:strRef>
          </c:cat>
          <c:val>
            <c:numRef>
              <c:f>Sheet1!$F$2:$F$8</c:f>
              <c:numCache>
                <c:formatCode>General</c:formatCode>
                <c:ptCount val="7"/>
                <c:pt idx="0">
                  <c:v>4251</c:v>
                </c:pt>
                <c:pt idx="1">
                  <c:v>2153</c:v>
                </c:pt>
                <c:pt idx="2">
                  <c:v>4566</c:v>
                </c:pt>
                <c:pt idx="3">
                  <c:v>754</c:v>
                </c:pt>
                <c:pt idx="4">
                  <c:v>1535</c:v>
                </c:pt>
                <c:pt idx="5">
                  <c:v>7511</c:v>
                </c:pt>
                <c:pt idx="6">
                  <c:v>631</c:v>
                </c:pt>
              </c:numCache>
            </c:numRef>
          </c:val>
          <c:extLst>
            <c:ext xmlns:c16="http://schemas.microsoft.com/office/drawing/2014/chart" uri="{C3380CC4-5D6E-409C-BE32-E72D297353CC}">
              <c16:uniqueId val="{00000004-1FD8-491B-81F3-18CBE35EEE3E}"/>
            </c:ext>
          </c:extLst>
        </c:ser>
        <c:ser>
          <c:idx val="5"/>
          <c:order val="5"/>
          <c:tx>
            <c:strRef>
              <c:f>Sheet1!$G$1</c:f>
              <c:strCache>
                <c:ptCount val="1"/>
                <c:pt idx="0">
                  <c:v>가치관</c:v>
                </c:pt>
              </c:strCache>
            </c:strRef>
          </c:tx>
          <c:spPr>
            <a:solidFill>
              <a:schemeClr val="accent4">
                <a:lumMod val="60000"/>
                <a:alpha val="70000"/>
              </a:schemeClr>
            </a:solidFill>
            <a:ln>
              <a:noFill/>
            </a:ln>
            <a:effectLst/>
          </c:spPr>
          <c:invertIfNegative val="0"/>
          <c:cat>
            <c:strRef>
              <c:f>Sheet1!$A$2:$A$8</c:f>
              <c:strCache>
                <c:ptCount val="7"/>
                <c:pt idx="0">
                  <c:v>성격</c:v>
                </c:pt>
                <c:pt idx="1">
                  <c:v>상황</c:v>
                </c:pt>
                <c:pt idx="2">
                  <c:v>인간관계</c:v>
                </c:pt>
                <c:pt idx="3">
                  <c:v>직종</c:v>
                </c:pt>
                <c:pt idx="4">
                  <c:v>신체특징</c:v>
                </c:pt>
                <c:pt idx="5">
                  <c:v>연령</c:v>
                </c:pt>
                <c:pt idx="6">
                  <c:v>기타</c:v>
                </c:pt>
              </c:strCache>
            </c:strRef>
          </c:cat>
          <c:val>
            <c:numRef>
              <c:f>Sheet1!$G$2:$G$8</c:f>
              <c:numCache>
                <c:formatCode>General</c:formatCode>
                <c:ptCount val="7"/>
                <c:pt idx="0">
                  <c:v>1234</c:v>
                </c:pt>
                <c:pt idx="1">
                  <c:v>6512</c:v>
                </c:pt>
                <c:pt idx="2">
                  <c:v>5123</c:v>
                </c:pt>
                <c:pt idx="3">
                  <c:v>5447</c:v>
                </c:pt>
                <c:pt idx="4">
                  <c:v>1254</c:v>
                </c:pt>
                <c:pt idx="5">
                  <c:v>4652</c:v>
                </c:pt>
                <c:pt idx="6">
                  <c:v>2889</c:v>
                </c:pt>
              </c:numCache>
            </c:numRef>
          </c:val>
          <c:extLst>
            <c:ext xmlns:c16="http://schemas.microsoft.com/office/drawing/2014/chart" uri="{C3380CC4-5D6E-409C-BE32-E72D297353CC}">
              <c16:uniqueId val="{00000007-1FD8-491B-81F3-18CBE35EEE3E}"/>
            </c:ext>
          </c:extLst>
        </c:ser>
        <c:ser>
          <c:idx val="6"/>
          <c:order val="6"/>
          <c:tx>
            <c:strRef>
              <c:f>Sheet1!$H$1</c:f>
              <c:strCache>
                <c:ptCount val="1"/>
                <c:pt idx="0">
                  <c:v>지식수준</c:v>
                </c:pt>
              </c:strCache>
            </c:strRef>
          </c:tx>
          <c:spPr>
            <a:solidFill>
              <a:schemeClr val="accent6">
                <a:lumMod val="80000"/>
                <a:lumOff val="20000"/>
                <a:alpha val="70000"/>
              </a:schemeClr>
            </a:solidFill>
            <a:ln>
              <a:noFill/>
            </a:ln>
            <a:effectLst/>
          </c:spPr>
          <c:invertIfNegative val="0"/>
          <c:cat>
            <c:strRef>
              <c:f>Sheet1!$A$2:$A$8</c:f>
              <c:strCache>
                <c:ptCount val="7"/>
                <c:pt idx="0">
                  <c:v>성격</c:v>
                </c:pt>
                <c:pt idx="1">
                  <c:v>상황</c:v>
                </c:pt>
                <c:pt idx="2">
                  <c:v>인간관계</c:v>
                </c:pt>
                <c:pt idx="3">
                  <c:v>직종</c:v>
                </c:pt>
                <c:pt idx="4">
                  <c:v>신체특징</c:v>
                </c:pt>
                <c:pt idx="5">
                  <c:v>연령</c:v>
                </c:pt>
                <c:pt idx="6">
                  <c:v>기타</c:v>
                </c:pt>
              </c:strCache>
            </c:strRef>
          </c:cat>
          <c:val>
            <c:numRef>
              <c:f>Sheet1!$H$2:$H$8</c:f>
              <c:numCache>
                <c:formatCode>General</c:formatCode>
                <c:ptCount val="7"/>
                <c:pt idx="0">
                  <c:v>5710</c:v>
                </c:pt>
                <c:pt idx="1">
                  <c:v>3450</c:v>
                </c:pt>
                <c:pt idx="2">
                  <c:v>4200</c:v>
                </c:pt>
                <c:pt idx="3">
                  <c:v>6751</c:v>
                </c:pt>
                <c:pt idx="4">
                  <c:v>5888</c:v>
                </c:pt>
                <c:pt idx="5">
                  <c:v>2545</c:v>
                </c:pt>
                <c:pt idx="6">
                  <c:v>5412</c:v>
                </c:pt>
              </c:numCache>
            </c:numRef>
          </c:val>
          <c:extLst>
            <c:ext xmlns:c16="http://schemas.microsoft.com/office/drawing/2014/chart" uri="{C3380CC4-5D6E-409C-BE32-E72D297353CC}">
              <c16:uniqueId val="{00000008-1FD8-491B-81F3-18CBE35EEE3E}"/>
            </c:ext>
          </c:extLst>
        </c:ser>
        <c:dLbls>
          <c:showLegendKey val="0"/>
          <c:showVal val="0"/>
          <c:showCatName val="0"/>
          <c:showSerName val="0"/>
          <c:showPercent val="0"/>
          <c:showBubbleSize val="0"/>
        </c:dLbls>
        <c:gapWidth val="50"/>
        <c:overlap val="100"/>
        <c:axId val="60712064"/>
        <c:axId val="60713984"/>
      </c:barChart>
      <c:catAx>
        <c:axId val="60712064"/>
        <c:scaling>
          <c:orientation val="minMax"/>
        </c:scaling>
        <c:delete val="0"/>
        <c:axPos val="b"/>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ko-KR" sz="1600" b="1" dirty="0">
                    <a:solidFill>
                      <a:schemeClr val="tx1"/>
                    </a:solidFill>
                  </a:rPr>
                  <a:t>속성 분류</a:t>
                </a:r>
              </a:p>
            </c:rich>
          </c:tx>
          <c:layout>
            <c:manualLayout>
              <c:xMode val="edge"/>
              <c:yMode val="edge"/>
              <c:x val="0.45871161884790579"/>
              <c:y val="0.86229898066881461"/>
            </c:manualLayout>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ko-KR"/>
            </a:p>
          </c:txPr>
        </c:title>
        <c:numFmt formatCode="General" sourceLinked="0"/>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ko-KR"/>
          </a:p>
        </c:txPr>
        <c:crossAx val="60713984"/>
        <c:crosses val="autoZero"/>
        <c:auto val="1"/>
        <c:lblAlgn val="ctr"/>
        <c:lblOffset val="100"/>
        <c:noMultiLvlLbl val="0"/>
      </c:catAx>
      <c:valAx>
        <c:axId val="60713984"/>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title>
          <c:tx>
            <c:rich>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ko-KR" sz="1400" b="1" dirty="0">
                    <a:solidFill>
                      <a:schemeClr val="tx1"/>
                    </a:solidFill>
                  </a:rPr>
                  <a:t>게임 내에서 캐릭터의 표현 방식</a:t>
                </a:r>
              </a:p>
            </c:rich>
          </c:tx>
          <c:layout>
            <c:manualLayout>
              <c:xMode val="edge"/>
              <c:yMode val="edge"/>
              <c:x val="1.7636929230085547E-2"/>
              <c:y val="2.1219864459504508E-3"/>
            </c:manualLayout>
          </c:layout>
          <c:overlay val="0"/>
          <c:spPr>
            <a:noFill/>
            <a:ln>
              <a:noFill/>
            </a:ln>
            <a:effectLst/>
          </c:spPr>
          <c:txPr>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ko-K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ko-KR"/>
          </a:p>
        </c:txPr>
        <c:crossAx val="60712064"/>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ko-KR"/>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RPG</c:v>
                </c:pt>
              </c:strCache>
            </c:strRef>
          </c:tx>
          <c:spPr>
            <a:ln w="28575" cap="rnd" cmpd="sng" algn="ctr">
              <a:solidFill>
                <a:schemeClr val="accent6">
                  <a:shade val="95000"/>
                  <a:satMod val="105000"/>
                </a:schemeClr>
              </a:solidFill>
              <a:prstDash val="solid"/>
              <a:round/>
            </a:ln>
            <a:effectLst/>
          </c:spPr>
          <c:marker>
            <c:symbol val="circle"/>
            <c:size val="5"/>
            <c:spPr>
              <a:solidFill>
                <a:schemeClr val="accent6"/>
              </a:solidFill>
              <a:ln w="9525" cap="flat" cmpd="sng" algn="ctr">
                <a:solidFill>
                  <a:schemeClr val="accent6">
                    <a:shade val="95000"/>
                    <a:satMod val="105000"/>
                  </a:schemeClr>
                </a:solidFill>
                <a:prstDash val="solid"/>
                <a:round/>
              </a:ln>
              <a:effectLst/>
            </c:spPr>
          </c:marker>
          <c:cat>
            <c:strRef>
              <c:f>Sheet1!$A$2:$A$8</c:f>
              <c:strCache>
                <c:ptCount val="7"/>
                <c:pt idx="0">
                  <c:v>성격</c:v>
                </c:pt>
                <c:pt idx="1">
                  <c:v>상황</c:v>
                </c:pt>
                <c:pt idx="2">
                  <c:v>인간관계</c:v>
                </c:pt>
                <c:pt idx="3">
                  <c:v>직종</c:v>
                </c:pt>
                <c:pt idx="4">
                  <c:v>신체특징</c:v>
                </c:pt>
                <c:pt idx="5">
                  <c:v>연령</c:v>
                </c:pt>
                <c:pt idx="6">
                  <c:v>기타</c:v>
                </c:pt>
              </c:strCache>
            </c:strRef>
          </c:cat>
          <c:val>
            <c:numRef>
              <c:f>Sheet1!$B$2:$B$8</c:f>
              <c:numCache>
                <c:formatCode>General</c:formatCode>
                <c:ptCount val="7"/>
                <c:pt idx="0">
                  <c:v>4300</c:v>
                </c:pt>
                <c:pt idx="1">
                  <c:v>3700</c:v>
                </c:pt>
                <c:pt idx="2">
                  <c:v>5050</c:v>
                </c:pt>
                <c:pt idx="3">
                  <c:v>3500</c:v>
                </c:pt>
                <c:pt idx="4">
                  <c:v>4500</c:v>
                </c:pt>
                <c:pt idx="5">
                  <c:v>6700</c:v>
                </c:pt>
                <c:pt idx="6">
                  <c:v>3600</c:v>
                </c:pt>
              </c:numCache>
            </c:numRef>
          </c:val>
          <c:smooth val="0"/>
          <c:extLst>
            <c:ext xmlns:c16="http://schemas.microsoft.com/office/drawing/2014/chart" uri="{C3380CC4-5D6E-409C-BE32-E72D297353CC}">
              <c16:uniqueId val="{00000000-E630-4699-A3E2-265E22DF8F6F}"/>
            </c:ext>
          </c:extLst>
        </c:ser>
        <c:ser>
          <c:idx val="1"/>
          <c:order val="1"/>
          <c:tx>
            <c:strRef>
              <c:f>Sheet1!$C$1</c:f>
              <c:strCache>
                <c:ptCount val="1"/>
                <c:pt idx="0">
                  <c:v>수집형</c:v>
                </c:pt>
              </c:strCache>
            </c:strRef>
          </c:tx>
          <c:spPr>
            <a:ln w="28575" cap="rnd" cmpd="sng" algn="ctr">
              <a:solidFill>
                <a:schemeClr val="accent5">
                  <a:shade val="95000"/>
                  <a:satMod val="105000"/>
                </a:schemeClr>
              </a:solidFill>
              <a:prstDash val="solid"/>
              <a:round/>
            </a:ln>
            <a:effectLst/>
          </c:spPr>
          <c:marker>
            <c:symbol val="circle"/>
            <c:size val="5"/>
            <c:spPr>
              <a:solidFill>
                <a:schemeClr val="accent5"/>
              </a:solidFill>
              <a:ln w="9525" cap="flat" cmpd="sng" algn="ctr">
                <a:solidFill>
                  <a:schemeClr val="accent5">
                    <a:shade val="95000"/>
                    <a:satMod val="105000"/>
                  </a:schemeClr>
                </a:solidFill>
                <a:prstDash val="solid"/>
                <a:round/>
              </a:ln>
              <a:effectLst/>
            </c:spPr>
          </c:marker>
          <c:cat>
            <c:strRef>
              <c:f>Sheet1!$A$2:$A$8</c:f>
              <c:strCache>
                <c:ptCount val="7"/>
                <c:pt idx="0">
                  <c:v>성격</c:v>
                </c:pt>
                <c:pt idx="1">
                  <c:v>상황</c:v>
                </c:pt>
                <c:pt idx="2">
                  <c:v>인간관계</c:v>
                </c:pt>
                <c:pt idx="3">
                  <c:v>직종</c:v>
                </c:pt>
                <c:pt idx="4">
                  <c:v>신체특징</c:v>
                </c:pt>
                <c:pt idx="5">
                  <c:v>연령</c:v>
                </c:pt>
                <c:pt idx="6">
                  <c:v>기타</c:v>
                </c:pt>
              </c:strCache>
            </c:strRef>
          </c:cat>
          <c:val>
            <c:numRef>
              <c:f>Sheet1!$C$2:$C$8</c:f>
              <c:numCache>
                <c:formatCode>General</c:formatCode>
                <c:ptCount val="7"/>
                <c:pt idx="0">
                  <c:v>2400</c:v>
                </c:pt>
                <c:pt idx="1">
                  <c:v>4400</c:v>
                </c:pt>
                <c:pt idx="2">
                  <c:v>1800</c:v>
                </c:pt>
                <c:pt idx="3">
                  <c:v>2800</c:v>
                </c:pt>
                <c:pt idx="4">
                  <c:v>6700</c:v>
                </c:pt>
                <c:pt idx="5">
                  <c:v>5900</c:v>
                </c:pt>
                <c:pt idx="6">
                  <c:v>7700</c:v>
                </c:pt>
              </c:numCache>
            </c:numRef>
          </c:val>
          <c:smooth val="0"/>
          <c:extLst>
            <c:ext xmlns:c16="http://schemas.microsoft.com/office/drawing/2014/chart" uri="{C3380CC4-5D6E-409C-BE32-E72D297353CC}">
              <c16:uniqueId val="{00000001-E630-4699-A3E2-265E22DF8F6F}"/>
            </c:ext>
          </c:extLst>
        </c:ser>
        <c:ser>
          <c:idx val="2"/>
          <c:order val="2"/>
          <c:tx>
            <c:strRef>
              <c:f>Sheet1!$D$1</c:f>
              <c:strCache>
                <c:ptCount val="1"/>
                <c:pt idx="0">
                  <c:v>액션</c:v>
                </c:pt>
              </c:strCache>
            </c:strRef>
          </c:tx>
          <c:spPr>
            <a:ln w="28575" cap="rnd" cmpd="sng" algn="ctr">
              <a:solidFill>
                <a:schemeClr val="accent4">
                  <a:shade val="95000"/>
                  <a:satMod val="105000"/>
                </a:schemeClr>
              </a:solidFill>
              <a:prstDash val="solid"/>
              <a:round/>
            </a:ln>
            <a:effectLst/>
          </c:spPr>
          <c:marker>
            <c:symbol val="circle"/>
            <c:size val="5"/>
            <c:spPr>
              <a:solidFill>
                <a:schemeClr val="accent4"/>
              </a:solidFill>
              <a:ln w="9525" cap="flat" cmpd="sng" algn="ctr">
                <a:solidFill>
                  <a:schemeClr val="accent4">
                    <a:shade val="95000"/>
                    <a:satMod val="105000"/>
                  </a:schemeClr>
                </a:solidFill>
                <a:prstDash val="solid"/>
                <a:round/>
              </a:ln>
              <a:effectLst/>
            </c:spPr>
          </c:marker>
          <c:cat>
            <c:strRef>
              <c:f>Sheet1!$A$2:$A$8</c:f>
              <c:strCache>
                <c:ptCount val="7"/>
                <c:pt idx="0">
                  <c:v>성격</c:v>
                </c:pt>
                <c:pt idx="1">
                  <c:v>상황</c:v>
                </c:pt>
                <c:pt idx="2">
                  <c:v>인간관계</c:v>
                </c:pt>
                <c:pt idx="3">
                  <c:v>직종</c:v>
                </c:pt>
                <c:pt idx="4">
                  <c:v>신체특징</c:v>
                </c:pt>
                <c:pt idx="5">
                  <c:v>연령</c:v>
                </c:pt>
                <c:pt idx="6">
                  <c:v>기타</c:v>
                </c:pt>
              </c:strCache>
            </c:strRef>
          </c:cat>
          <c:val>
            <c:numRef>
              <c:f>Sheet1!$D$2:$D$8</c:f>
              <c:numCache>
                <c:formatCode>General</c:formatCode>
                <c:ptCount val="7"/>
                <c:pt idx="0">
                  <c:v>2300</c:v>
                </c:pt>
                <c:pt idx="1">
                  <c:v>3500</c:v>
                </c:pt>
                <c:pt idx="2">
                  <c:v>3007</c:v>
                </c:pt>
                <c:pt idx="3">
                  <c:v>5200</c:v>
                </c:pt>
                <c:pt idx="4">
                  <c:v>3400</c:v>
                </c:pt>
                <c:pt idx="5">
                  <c:v>3500</c:v>
                </c:pt>
                <c:pt idx="6">
                  <c:v>6400</c:v>
                </c:pt>
              </c:numCache>
            </c:numRef>
          </c:val>
          <c:smooth val="0"/>
          <c:extLst>
            <c:ext xmlns:c16="http://schemas.microsoft.com/office/drawing/2014/chart" uri="{C3380CC4-5D6E-409C-BE32-E72D297353CC}">
              <c16:uniqueId val="{00000002-E630-4699-A3E2-265E22DF8F6F}"/>
            </c:ext>
          </c:extLst>
        </c:ser>
        <c:ser>
          <c:idx val="3"/>
          <c:order val="3"/>
          <c:tx>
            <c:strRef>
              <c:f>Sheet1!$E$1</c:f>
              <c:strCache>
                <c:ptCount val="1"/>
                <c:pt idx="0">
                  <c:v>퍼즐</c:v>
                </c:pt>
              </c:strCache>
            </c:strRef>
          </c:tx>
          <c:spPr>
            <a:ln w="28575" cap="rnd" cmpd="sng" algn="ctr">
              <a:solidFill>
                <a:schemeClr val="accent6">
                  <a:lumMod val="60000"/>
                  <a:shade val="95000"/>
                  <a:satMod val="105000"/>
                </a:schemeClr>
              </a:solidFill>
              <a:prstDash val="solid"/>
              <a:round/>
            </a:ln>
            <a:effectLst/>
          </c:spPr>
          <c:marker>
            <c:spPr>
              <a:noFill/>
              <a:ln w="9525" cap="flat" cmpd="sng" algn="ctr">
                <a:solidFill>
                  <a:schemeClr val="accent6">
                    <a:lumMod val="60000"/>
                    <a:shade val="95000"/>
                    <a:satMod val="105000"/>
                  </a:schemeClr>
                </a:solidFill>
                <a:prstDash val="solid"/>
                <a:round/>
              </a:ln>
              <a:effectLst/>
            </c:spPr>
          </c:marker>
          <c:cat>
            <c:strRef>
              <c:f>Sheet1!$A$2:$A$8</c:f>
              <c:strCache>
                <c:ptCount val="7"/>
                <c:pt idx="0">
                  <c:v>성격</c:v>
                </c:pt>
                <c:pt idx="1">
                  <c:v>상황</c:v>
                </c:pt>
                <c:pt idx="2">
                  <c:v>인간관계</c:v>
                </c:pt>
                <c:pt idx="3">
                  <c:v>직종</c:v>
                </c:pt>
                <c:pt idx="4">
                  <c:v>신체특징</c:v>
                </c:pt>
                <c:pt idx="5">
                  <c:v>연령</c:v>
                </c:pt>
                <c:pt idx="6">
                  <c:v>기타</c:v>
                </c:pt>
              </c:strCache>
            </c:strRef>
          </c:cat>
          <c:val>
            <c:numRef>
              <c:f>Sheet1!$E$2:$E$8</c:f>
              <c:numCache>
                <c:formatCode>General</c:formatCode>
                <c:ptCount val="7"/>
                <c:pt idx="0">
                  <c:v>2700</c:v>
                </c:pt>
                <c:pt idx="1">
                  <c:v>4200</c:v>
                </c:pt>
                <c:pt idx="2">
                  <c:v>4000</c:v>
                </c:pt>
                <c:pt idx="3">
                  <c:v>3900</c:v>
                </c:pt>
                <c:pt idx="4">
                  <c:v>5200</c:v>
                </c:pt>
                <c:pt idx="5">
                  <c:v>4600</c:v>
                </c:pt>
                <c:pt idx="6">
                  <c:v>6400</c:v>
                </c:pt>
              </c:numCache>
            </c:numRef>
          </c:val>
          <c:smooth val="0"/>
          <c:extLst>
            <c:ext xmlns:c16="http://schemas.microsoft.com/office/drawing/2014/chart" uri="{C3380CC4-5D6E-409C-BE32-E72D297353CC}">
              <c16:uniqueId val="{00000003-E630-4699-A3E2-265E22DF8F6F}"/>
            </c:ext>
          </c:extLst>
        </c:ser>
        <c:dLbls>
          <c:showLegendKey val="0"/>
          <c:showVal val="0"/>
          <c:showCatName val="0"/>
          <c:showSerName val="0"/>
          <c:showPercent val="0"/>
          <c:showBubbleSize val="0"/>
        </c:dLbls>
        <c:marker val="1"/>
        <c:smooth val="0"/>
        <c:axId val="60712064"/>
        <c:axId val="60713984"/>
      </c:lineChart>
      <c:catAx>
        <c:axId val="60712064"/>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ko-KR" altLang="en-US" dirty="0"/>
                  <a:t>속성 분류</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ko-KR"/>
            </a:p>
          </c:txPr>
        </c:title>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ko-KR"/>
          </a:p>
        </c:txPr>
        <c:crossAx val="60713984"/>
        <c:crosses val="autoZero"/>
        <c:auto val="1"/>
        <c:lblAlgn val="ctr"/>
        <c:lblOffset val="100"/>
        <c:noMultiLvlLbl val="0"/>
      </c:catAx>
      <c:valAx>
        <c:axId val="60713984"/>
        <c:scaling>
          <c:orientation val="minMax"/>
        </c:scaling>
        <c:delete val="1"/>
        <c:axPos val="l"/>
        <c:majorGridlines>
          <c:spPr>
            <a:ln w="9525" cap="flat" cmpd="sng" algn="ctr">
              <a:solidFill>
                <a:schemeClr val="bg1">
                  <a:lumMod val="85000"/>
                </a:schemeClr>
              </a:solidFill>
              <a:prstDash val="dash"/>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ko-KR" altLang="en-US" dirty="0"/>
                  <a:t>중요도</a:t>
                </a:r>
              </a:p>
            </c:rich>
          </c:tx>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ko-KR"/>
            </a:p>
          </c:txPr>
        </c:title>
        <c:numFmt formatCode="General" sourceLinked="1"/>
        <c:majorTickMark val="out"/>
        <c:minorTickMark val="none"/>
        <c:tickLblPos val="nextTo"/>
        <c:crossAx val="6071206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ko-KR"/>
        </a:p>
      </c:txPr>
    </c:legend>
    <c:plotVisOnly val="1"/>
    <c:dispBlanksAs val="gap"/>
    <c:showDLblsOverMax val="0"/>
  </c:chart>
  <c:spPr>
    <a:noFill/>
    <a:ln w="9525" cap="flat" cmpd="sng" algn="ctr">
      <a:noFill/>
      <a:prstDash val="solid"/>
    </a:ln>
    <a:effectLst/>
  </c:spPr>
  <c:txPr>
    <a:bodyPr/>
    <a:lstStyle/>
    <a:p>
      <a:pPr>
        <a:defRPr sz="1800"/>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3AADD-909D-492E-A816-FF0C90E99298}" type="datetimeFigureOut">
              <a:rPr lang="ko-KR" altLang="en-US" smtClean="0"/>
              <a:t>2019-12-17</a:t>
            </a:fld>
            <a:endParaRPr lang="ko-KR" altLang="en-US"/>
          </a:p>
        </p:txBody>
      </p:sp>
      <p:sp>
        <p:nvSpPr>
          <p:cNvPr id="4" name="슬라이드 이미지 개체 틀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B0E1B4-EE5A-4AE6-9586-578F35649730}" type="slidenum">
              <a:rPr lang="ko-KR" altLang="en-US" smtClean="0"/>
              <a:t>‹#›</a:t>
            </a:fld>
            <a:endParaRPr lang="ko-KR" altLang="en-US"/>
          </a:p>
        </p:txBody>
      </p:sp>
    </p:spTree>
    <p:extLst>
      <p:ext uri="{BB962C8B-B14F-4D97-AF65-F5344CB8AC3E}">
        <p14:creationId xmlns:p14="http://schemas.microsoft.com/office/powerpoint/2010/main" val="1926407251"/>
      </p:ext>
    </p:extLst>
  </p:cSld>
  <p:clrMap bg1="lt1" tx1="dk1" bg2="lt2" tx2="dk2" accent1="accent1" accent2="accent2" accent3="accent3" accent4="accent4" accent5="accent5" accent6="accent6" hlink="hlink" folHlink="folHlink"/>
  <p:notesStyle>
    <a:lvl1pPr marL="0" algn="l" defTabSz="1219140" rtl="0" eaLnBrk="1" latinLnBrk="1" hangingPunct="1">
      <a:defRPr sz="1600" kern="1200">
        <a:solidFill>
          <a:schemeClr val="tx1"/>
        </a:solidFill>
        <a:latin typeface="+mn-lt"/>
        <a:ea typeface="+mn-ea"/>
        <a:cs typeface="+mn-cs"/>
      </a:defRPr>
    </a:lvl1pPr>
    <a:lvl2pPr marL="609570" algn="l" defTabSz="1219140" rtl="0" eaLnBrk="1" latinLnBrk="1" hangingPunct="1">
      <a:defRPr sz="1600" kern="1200">
        <a:solidFill>
          <a:schemeClr val="tx1"/>
        </a:solidFill>
        <a:latin typeface="+mn-lt"/>
        <a:ea typeface="+mn-ea"/>
        <a:cs typeface="+mn-cs"/>
      </a:defRPr>
    </a:lvl2pPr>
    <a:lvl3pPr marL="1219140" algn="l" defTabSz="1219140" rtl="0" eaLnBrk="1" latinLnBrk="1" hangingPunct="1">
      <a:defRPr sz="1600" kern="1200">
        <a:solidFill>
          <a:schemeClr val="tx1"/>
        </a:solidFill>
        <a:latin typeface="+mn-lt"/>
        <a:ea typeface="+mn-ea"/>
        <a:cs typeface="+mn-cs"/>
      </a:defRPr>
    </a:lvl3pPr>
    <a:lvl4pPr marL="1828709" algn="l" defTabSz="1219140" rtl="0" eaLnBrk="1" latinLnBrk="1" hangingPunct="1">
      <a:defRPr sz="1600" kern="1200">
        <a:solidFill>
          <a:schemeClr val="tx1"/>
        </a:solidFill>
        <a:latin typeface="+mn-lt"/>
        <a:ea typeface="+mn-ea"/>
        <a:cs typeface="+mn-cs"/>
      </a:defRPr>
    </a:lvl4pPr>
    <a:lvl5pPr marL="2438278" algn="l" defTabSz="1219140" rtl="0" eaLnBrk="1" latinLnBrk="1" hangingPunct="1">
      <a:defRPr sz="1600" kern="1200">
        <a:solidFill>
          <a:schemeClr val="tx1"/>
        </a:solidFill>
        <a:latin typeface="+mn-lt"/>
        <a:ea typeface="+mn-ea"/>
        <a:cs typeface="+mn-cs"/>
      </a:defRPr>
    </a:lvl5pPr>
    <a:lvl6pPr marL="3047848" algn="l" defTabSz="1219140" rtl="0" eaLnBrk="1" latinLnBrk="1" hangingPunct="1">
      <a:defRPr sz="1600" kern="1200">
        <a:solidFill>
          <a:schemeClr val="tx1"/>
        </a:solidFill>
        <a:latin typeface="+mn-lt"/>
        <a:ea typeface="+mn-ea"/>
        <a:cs typeface="+mn-cs"/>
      </a:defRPr>
    </a:lvl6pPr>
    <a:lvl7pPr marL="3657418" algn="l" defTabSz="1219140" rtl="0" eaLnBrk="1" latinLnBrk="1" hangingPunct="1">
      <a:defRPr sz="1600" kern="1200">
        <a:solidFill>
          <a:schemeClr val="tx1"/>
        </a:solidFill>
        <a:latin typeface="+mn-lt"/>
        <a:ea typeface="+mn-ea"/>
        <a:cs typeface="+mn-cs"/>
      </a:defRPr>
    </a:lvl7pPr>
    <a:lvl8pPr marL="4266987" algn="l" defTabSz="1219140" rtl="0" eaLnBrk="1" latinLnBrk="1" hangingPunct="1">
      <a:defRPr sz="1600" kern="1200">
        <a:solidFill>
          <a:schemeClr val="tx1"/>
        </a:solidFill>
        <a:latin typeface="+mn-lt"/>
        <a:ea typeface="+mn-ea"/>
        <a:cs typeface="+mn-cs"/>
      </a:defRPr>
    </a:lvl8pPr>
    <a:lvl9pPr marL="4876557" algn="l" defTabSz="1219140" rtl="0" eaLnBrk="1" latinLnBrk="1"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테라 </a:t>
            </a:r>
            <a:r>
              <a:rPr lang="en-US" altLang="ko-KR" dirty="0"/>
              <a:t>– </a:t>
            </a:r>
            <a:r>
              <a:rPr lang="ko-KR" altLang="en-US" dirty="0" err="1"/>
              <a:t>엘린</a:t>
            </a:r>
            <a:r>
              <a:rPr lang="en-US" altLang="ko-KR" dirty="0"/>
              <a:t>, </a:t>
            </a:r>
            <a:r>
              <a:rPr lang="ko-KR" altLang="en-US" dirty="0" err="1"/>
              <a:t>블소</a:t>
            </a:r>
            <a:r>
              <a:rPr lang="ko-KR" altLang="en-US" dirty="0"/>
              <a:t> </a:t>
            </a:r>
            <a:r>
              <a:rPr lang="en-US" altLang="ko-KR" dirty="0"/>
              <a:t>– </a:t>
            </a:r>
            <a:r>
              <a:rPr lang="ko-KR" altLang="en-US" dirty="0" err="1"/>
              <a:t>린족</a:t>
            </a:r>
            <a:r>
              <a:rPr lang="en-US" altLang="ko-KR" dirty="0"/>
              <a:t>,</a:t>
            </a:r>
            <a:r>
              <a:rPr lang="en-US" altLang="ko-KR" baseline="0" dirty="0"/>
              <a:t> </a:t>
            </a:r>
            <a:r>
              <a:rPr lang="ko-KR" altLang="en-US" baseline="0" dirty="0"/>
              <a:t>와우</a:t>
            </a:r>
            <a:r>
              <a:rPr lang="en-US" altLang="ko-KR" baseline="0" dirty="0"/>
              <a:t> – </a:t>
            </a:r>
            <a:r>
              <a:rPr lang="ko-KR" altLang="en-US" baseline="0" dirty="0" err="1"/>
              <a:t>판다렌</a:t>
            </a:r>
            <a:r>
              <a:rPr lang="en-US" altLang="ko-KR" baseline="0" dirty="0"/>
              <a:t>, </a:t>
            </a:r>
            <a:r>
              <a:rPr lang="ko-KR" altLang="en-US" baseline="0" dirty="0" err="1"/>
              <a:t>크아</a:t>
            </a:r>
            <a:r>
              <a:rPr lang="ko-KR" altLang="en-US" baseline="0" dirty="0"/>
              <a:t> </a:t>
            </a:r>
            <a:r>
              <a:rPr lang="en-US" altLang="ko-KR" baseline="0" dirty="0"/>
              <a:t>– </a:t>
            </a:r>
            <a:r>
              <a:rPr lang="ko-KR" altLang="en-US" baseline="0" dirty="0"/>
              <a:t>다오</a:t>
            </a:r>
            <a:r>
              <a:rPr lang="en-US" altLang="ko-KR" baseline="0" dirty="0"/>
              <a:t>, </a:t>
            </a:r>
            <a:r>
              <a:rPr lang="ko-KR" altLang="en-US" baseline="0" dirty="0"/>
              <a:t>마비노기 </a:t>
            </a:r>
            <a:r>
              <a:rPr lang="en-US" altLang="ko-KR" baseline="0" dirty="0"/>
              <a:t>– </a:t>
            </a:r>
            <a:r>
              <a:rPr lang="ko-KR" altLang="en-US" baseline="0" dirty="0"/>
              <a:t>나오</a:t>
            </a:r>
            <a:r>
              <a:rPr lang="en-US" altLang="ko-KR" baseline="0" dirty="0"/>
              <a:t>, </a:t>
            </a:r>
            <a:r>
              <a:rPr lang="ko-KR" altLang="en-US" baseline="0" dirty="0" err="1"/>
              <a:t>아이온</a:t>
            </a:r>
            <a:r>
              <a:rPr lang="ko-KR" altLang="en-US" baseline="0" dirty="0"/>
              <a:t> </a:t>
            </a:r>
            <a:r>
              <a:rPr lang="en-US" altLang="ko-KR" baseline="0" dirty="0"/>
              <a:t>– </a:t>
            </a:r>
            <a:r>
              <a:rPr lang="ko-KR" altLang="en-US" baseline="0" dirty="0"/>
              <a:t>날개</a:t>
            </a:r>
            <a:r>
              <a:rPr lang="en-US" altLang="ko-KR" baseline="0" dirty="0"/>
              <a:t>, </a:t>
            </a:r>
            <a:r>
              <a:rPr lang="ko-KR" altLang="en-US" baseline="0" dirty="0" err="1"/>
              <a:t>쿠키런</a:t>
            </a:r>
            <a:r>
              <a:rPr lang="en-US" altLang="ko-KR" baseline="0" dirty="0"/>
              <a:t>, </a:t>
            </a:r>
            <a:r>
              <a:rPr lang="ko-KR" altLang="en-US" baseline="0" dirty="0" err="1"/>
              <a:t>데차</a:t>
            </a:r>
            <a:r>
              <a:rPr lang="ko-KR" altLang="en-US" baseline="0" dirty="0"/>
              <a:t> </a:t>
            </a:r>
            <a:r>
              <a:rPr lang="en-US" altLang="ko-KR" baseline="0" dirty="0"/>
              <a:t>– </a:t>
            </a:r>
            <a:r>
              <a:rPr lang="ko-KR" altLang="en-US" baseline="0" dirty="0"/>
              <a:t>다비</a:t>
            </a:r>
            <a:r>
              <a:rPr lang="en-US" altLang="ko-KR" baseline="0" dirty="0"/>
              <a:t>, </a:t>
            </a:r>
            <a:r>
              <a:rPr lang="ko-KR" altLang="en-US" baseline="0" dirty="0" err="1"/>
              <a:t>카카오프랜즈</a:t>
            </a:r>
            <a:r>
              <a:rPr lang="en-US" altLang="ko-KR" baseline="0" dirty="0"/>
              <a:t>, </a:t>
            </a:r>
            <a:endParaRPr lang="ko-KR" altLang="en-US" dirty="0"/>
          </a:p>
        </p:txBody>
      </p:sp>
      <p:sp>
        <p:nvSpPr>
          <p:cNvPr id="4" name="슬라이드 번호 개체 틀 3"/>
          <p:cNvSpPr>
            <a:spLocks noGrp="1"/>
          </p:cNvSpPr>
          <p:nvPr>
            <p:ph type="sldNum" sz="quarter" idx="10"/>
          </p:nvPr>
        </p:nvSpPr>
        <p:spPr/>
        <p:txBody>
          <a:bodyPr/>
          <a:lstStyle/>
          <a:p>
            <a:fld id="{59B0E1B4-EE5A-4AE6-9586-578F35649730}" type="slidenum">
              <a:rPr lang="ko-KR" altLang="en-US" smtClean="0"/>
              <a:t>4</a:t>
            </a:fld>
            <a:endParaRPr lang="ko-KR" altLang="en-US"/>
          </a:p>
        </p:txBody>
      </p:sp>
    </p:spTree>
    <p:extLst>
      <p:ext uri="{BB962C8B-B14F-4D97-AF65-F5344CB8AC3E}">
        <p14:creationId xmlns:p14="http://schemas.microsoft.com/office/powerpoint/2010/main" val="95719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9B0E1B4-EE5A-4AE6-9586-578F35649730}" type="slidenum">
              <a:rPr lang="ko-KR" altLang="en-US" smtClean="0"/>
              <a:t>7</a:t>
            </a:fld>
            <a:endParaRPr lang="ko-KR" altLang="en-US"/>
          </a:p>
        </p:txBody>
      </p:sp>
    </p:spTree>
    <p:extLst>
      <p:ext uri="{BB962C8B-B14F-4D97-AF65-F5344CB8AC3E}">
        <p14:creationId xmlns:p14="http://schemas.microsoft.com/office/powerpoint/2010/main" val="178015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2d0e2369f_4_3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2d0e2369f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5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2d0e2369f_4_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2d0e2369f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792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62d0e2369f_3_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62d0e2369f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991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2d0e2369f_4_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2d0e2369f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39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2d0e2369f_0_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2d0e2369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803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2d0e2369f_6_3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2d0e2369f_6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chemeClr val="dk1"/>
                </a:solidFill>
              </a:rPr>
              <a:t>, 컨셉, </a:t>
            </a:r>
            <a:endParaRPr sz="900"/>
          </a:p>
          <a:p>
            <a:pPr marL="0" lvl="0" indent="0" algn="l" rtl="0">
              <a:spcBef>
                <a:spcPts val="0"/>
              </a:spcBef>
              <a:spcAft>
                <a:spcPts val="0"/>
              </a:spcAft>
              <a:buNone/>
            </a:pPr>
            <a:r>
              <a:rPr lang="ko" sz="900">
                <a:solidFill>
                  <a:schemeClr val="dk1"/>
                </a:solidFill>
              </a:rPr>
              <a:t>, 플레이방식,  캐릭터가 게임에 잘녹아들어야됨,</a:t>
            </a:r>
            <a:endParaRPr sz="900"/>
          </a:p>
          <a:p>
            <a:pPr marL="0" lvl="0" indent="0" algn="l" rtl="0">
              <a:spcBef>
                <a:spcPts val="0"/>
              </a:spcBef>
              <a:spcAft>
                <a:spcPts val="0"/>
              </a:spcAft>
              <a:buNone/>
            </a:pPr>
            <a:r>
              <a:rPr lang="ko" sz="900">
                <a:solidFill>
                  <a:schemeClr val="dk1"/>
                </a:solidFill>
              </a:rPr>
              <a:t> 이야기와 캐릭터 성능 특징 고려. 명확한 차별화 포인트 부여.</a:t>
            </a:r>
            <a:endParaRPr sz="900"/>
          </a:p>
          <a:p>
            <a:pPr marL="0" lvl="0" indent="0" algn="l" rtl="0">
              <a:spcBef>
                <a:spcPts val="0"/>
              </a:spcBef>
              <a:spcAft>
                <a:spcPts val="0"/>
              </a:spcAft>
              <a:buNone/>
            </a:pPr>
            <a:r>
              <a:rPr lang="ko" sz="900">
                <a:solidFill>
                  <a:schemeClr val="dk1"/>
                </a:solidFill>
              </a:rPr>
              <a:t>캐릭터 수집적인 요소를 위해서 각 캐릭터마다 다양한 캐릭터성을 부여,</a:t>
            </a:r>
            <a:endParaRPr sz="900">
              <a:solidFill>
                <a:schemeClr val="dk1"/>
              </a:solidFill>
            </a:endParaRPr>
          </a:p>
          <a:p>
            <a:pPr marL="0" lvl="0" indent="0" algn="l" rtl="0">
              <a:spcBef>
                <a:spcPts val="0"/>
              </a:spcBef>
              <a:spcAft>
                <a:spcPts val="0"/>
              </a:spcAft>
              <a:buNone/>
            </a:pPr>
            <a:r>
              <a:rPr lang="ko" sz="900">
                <a:solidFill>
                  <a:schemeClr val="dk1"/>
                </a:solidFill>
              </a:rPr>
              <a:t>현실성보다는 개연성 중요</a:t>
            </a:r>
            <a:endParaRPr sz="900"/>
          </a:p>
          <a:p>
            <a:pPr marL="0" lvl="0" indent="0" algn="l" rtl="0">
              <a:spcBef>
                <a:spcPts val="0"/>
              </a:spcBef>
              <a:spcAft>
                <a:spcPts val="0"/>
              </a:spcAft>
              <a:buNone/>
            </a:pPr>
            <a:r>
              <a:rPr lang="ko" sz="900">
                <a:solidFill>
                  <a:schemeClr val="dk1"/>
                </a:solidFill>
              </a:rPr>
              <a:t>스토리를 만들고 있을 때, 게임 컨셉에 따라 현실성과 개연성 조절한다.</a:t>
            </a:r>
            <a:endParaRPr sz="900"/>
          </a:p>
          <a:p>
            <a:pPr marL="0" lvl="0" indent="0" algn="l" rtl="0">
              <a:spcBef>
                <a:spcPts val="0"/>
              </a:spcBef>
              <a:spcAft>
                <a:spcPts val="0"/>
              </a:spcAft>
              <a:buNone/>
            </a:pPr>
            <a:r>
              <a:rPr lang="ko" sz="900">
                <a:solidFill>
                  <a:schemeClr val="dk1"/>
                </a:solidFill>
              </a:rPr>
              <a:t>이야기</a:t>
            </a:r>
            <a:endParaRPr sz="900">
              <a:solidFill>
                <a:schemeClr val="dk1"/>
              </a:solidFill>
            </a:endParaRPr>
          </a:p>
          <a:p>
            <a:pPr marL="0" lvl="0" indent="0" algn="l" rtl="0">
              <a:spcBef>
                <a:spcPts val="0"/>
              </a:spcBef>
              <a:spcAft>
                <a:spcPts val="0"/>
              </a:spcAft>
              <a:buNone/>
            </a:pPr>
            <a:r>
              <a:rPr lang="ko" sz="900">
                <a:solidFill>
                  <a:schemeClr val="dk1"/>
                </a:solidFill>
              </a:rPr>
              <a:t>플레이 장르(방식)</a:t>
            </a:r>
            <a:endParaRPr sz="900"/>
          </a:p>
          <a:p>
            <a:pPr marL="0" lvl="0" indent="0" algn="l" rtl="0">
              <a:spcBef>
                <a:spcPts val="0"/>
              </a:spcBef>
              <a:spcAft>
                <a:spcPts val="0"/>
              </a:spcAft>
              <a:buNone/>
            </a:pPr>
            <a:r>
              <a:rPr lang="ko" sz="900">
                <a:solidFill>
                  <a:schemeClr val="dk1"/>
                </a:solidFill>
              </a:rPr>
              <a:t>캐릭터를 통해 이루고자 하는 것.(설정기준)</a:t>
            </a:r>
            <a:endParaRPr sz="900">
              <a:solidFill>
                <a:schemeClr val="dk1"/>
              </a:solidFill>
            </a:endParaRPr>
          </a:p>
          <a:p>
            <a:pPr marL="0" lvl="0" indent="0" algn="l" rtl="0">
              <a:spcBef>
                <a:spcPts val="0"/>
              </a:spcBef>
              <a:spcAft>
                <a:spcPts val="0"/>
              </a:spcAft>
              <a:buNone/>
            </a:pPr>
            <a:r>
              <a:rPr lang="ko" sz="900">
                <a:solidFill>
                  <a:schemeClr val="dk1"/>
                </a:solidFill>
              </a:rPr>
              <a:t>목표, 목적.플</a:t>
            </a:r>
            <a:endParaRPr/>
          </a:p>
        </p:txBody>
      </p:sp>
    </p:spTree>
    <p:extLst>
      <p:ext uri="{BB962C8B-B14F-4D97-AF65-F5344CB8AC3E}">
        <p14:creationId xmlns:p14="http://schemas.microsoft.com/office/powerpoint/2010/main" val="2607933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2d0e2369f_6_2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2d0e2369f_6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342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831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9" name="자유형 16">
            <a:extLst>
              <a:ext uri="{FF2B5EF4-FFF2-40B4-BE49-F238E27FC236}">
                <a16:creationId xmlns:a16="http://schemas.microsoft.com/office/drawing/2014/main" id="{23B2E209-CBA6-44F6-8DF1-9ADC90F5F677}"/>
              </a:ext>
            </a:extLst>
          </p:cNvPr>
          <p:cNvSpPr/>
          <p:nvPr userDrawn="1"/>
        </p:nvSpPr>
        <p:spPr>
          <a:xfrm flipH="1" flipV="1">
            <a:off x="3468914" y="5216403"/>
            <a:ext cx="8723086" cy="1525621"/>
          </a:xfrm>
          <a:custGeom>
            <a:avLst/>
            <a:gdLst>
              <a:gd name="connsiteX0" fmla="*/ 0 w 12192000"/>
              <a:gd name="connsiteY0" fmla="*/ 0 h 2620856"/>
              <a:gd name="connsiteX1" fmla="*/ 12192000 w 12192000"/>
              <a:gd name="connsiteY1" fmla="*/ 0 h 2620856"/>
              <a:gd name="connsiteX2" fmla="*/ 12192000 w 12192000"/>
              <a:gd name="connsiteY2" fmla="*/ 267665 h 2620856"/>
              <a:gd name="connsiteX3" fmla="*/ 12192000 w 12192000"/>
              <a:gd name="connsiteY3" fmla="*/ 590309 h 2620856"/>
              <a:gd name="connsiteX4" fmla="*/ 12192000 w 12192000"/>
              <a:gd name="connsiteY4" fmla="*/ 1873652 h 2620856"/>
              <a:gd name="connsiteX5" fmla="*/ 117739 w 12192000"/>
              <a:gd name="connsiteY5" fmla="*/ 2285206 h 2620856"/>
              <a:gd name="connsiteX6" fmla="*/ 0 w 12192000"/>
              <a:gd name="connsiteY6" fmla="*/ 2432188 h 2620856"/>
              <a:gd name="connsiteX7" fmla="*/ 0 w 12192000"/>
              <a:gd name="connsiteY7" fmla="*/ 590309 h 2620856"/>
              <a:gd name="connsiteX8" fmla="*/ 0 w 12192000"/>
              <a:gd name="connsiteY8" fmla="*/ 267665 h 2620856"/>
              <a:gd name="connsiteX0" fmla="*/ 0 w 12192000"/>
              <a:gd name="connsiteY0" fmla="*/ 0 h 3537088"/>
              <a:gd name="connsiteX1" fmla="*/ 12192000 w 12192000"/>
              <a:gd name="connsiteY1" fmla="*/ 0 h 3537088"/>
              <a:gd name="connsiteX2" fmla="*/ 12192000 w 12192000"/>
              <a:gd name="connsiteY2" fmla="*/ 267665 h 3537088"/>
              <a:gd name="connsiteX3" fmla="*/ 12192000 w 12192000"/>
              <a:gd name="connsiteY3" fmla="*/ 590309 h 3537088"/>
              <a:gd name="connsiteX4" fmla="*/ 12192000 w 12192000"/>
              <a:gd name="connsiteY4" fmla="*/ 1873652 h 3537088"/>
              <a:gd name="connsiteX5" fmla="*/ 117739 w 12192000"/>
              <a:gd name="connsiteY5" fmla="*/ 2285206 h 3537088"/>
              <a:gd name="connsiteX6" fmla="*/ 0 w 12192000"/>
              <a:gd name="connsiteY6" fmla="*/ 3537088 h 3537088"/>
              <a:gd name="connsiteX7" fmla="*/ 0 w 12192000"/>
              <a:gd name="connsiteY7" fmla="*/ 590309 h 3537088"/>
              <a:gd name="connsiteX8" fmla="*/ 0 w 12192000"/>
              <a:gd name="connsiteY8" fmla="*/ 267665 h 3537088"/>
              <a:gd name="connsiteX9" fmla="*/ 0 w 12192000"/>
              <a:gd name="connsiteY9" fmla="*/ 0 h 3537088"/>
              <a:gd name="connsiteX0" fmla="*/ 0 w 12192000"/>
              <a:gd name="connsiteY0" fmla="*/ 0 h 3537088"/>
              <a:gd name="connsiteX1" fmla="*/ 12192000 w 12192000"/>
              <a:gd name="connsiteY1" fmla="*/ 0 h 3537088"/>
              <a:gd name="connsiteX2" fmla="*/ 12192000 w 12192000"/>
              <a:gd name="connsiteY2" fmla="*/ 267665 h 3537088"/>
              <a:gd name="connsiteX3" fmla="*/ 12192000 w 12192000"/>
              <a:gd name="connsiteY3" fmla="*/ 590309 h 3537088"/>
              <a:gd name="connsiteX4" fmla="*/ 12192000 w 12192000"/>
              <a:gd name="connsiteY4" fmla="*/ 1873652 h 3537088"/>
              <a:gd name="connsiteX5" fmla="*/ 638439 w 12192000"/>
              <a:gd name="connsiteY5" fmla="*/ 2856706 h 3537088"/>
              <a:gd name="connsiteX6" fmla="*/ 0 w 12192000"/>
              <a:gd name="connsiteY6" fmla="*/ 3537088 h 3537088"/>
              <a:gd name="connsiteX7" fmla="*/ 0 w 12192000"/>
              <a:gd name="connsiteY7" fmla="*/ 590309 h 3537088"/>
              <a:gd name="connsiteX8" fmla="*/ 0 w 12192000"/>
              <a:gd name="connsiteY8" fmla="*/ 267665 h 3537088"/>
              <a:gd name="connsiteX9" fmla="*/ 0 w 12192000"/>
              <a:gd name="connsiteY9" fmla="*/ 0 h 3537088"/>
              <a:gd name="connsiteX0" fmla="*/ 0 w 12192000"/>
              <a:gd name="connsiteY0" fmla="*/ 0 h 3537088"/>
              <a:gd name="connsiteX1" fmla="*/ 12192000 w 12192000"/>
              <a:gd name="connsiteY1" fmla="*/ 0 h 3537088"/>
              <a:gd name="connsiteX2" fmla="*/ 12192000 w 12192000"/>
              <a:gd name="connsiteY2" fmla="*/ 267665 h 3537088"/>
              <a:gd name="connsiteX3" fmla="*/ 12192000 w 12192000"/>
              <a:gd name="connsiteY3" fmla="*/ 590309 h 3537088"/>
              <a:gd name="connsiteX4" fmla="*/ 12192000 w 12192000"/>
              <a:gd name="connsiteY4" fmla="*/ 1873652 h 3537088"/>
              <a:gd name="connsiteX5" fmla="*/ 638439 w 12192000"/>
              <a:gd name="connsiteY5" fmla="*/ 2856706 h 3537088"/>
              <a:gd name="connsiteX6" fmla="*/ 0 w 12192000"/>
              <a:gd name="connsiteY6" fmla="*/ 3537088 h 3537088"/>
              <a:gd name="connsiteX7" fmla="*/ 0 w 12192000"/>
              <a:gd name="connsiteY7" fmla="*/ 590309 h 3537088"/>
              <a:gd name="connsiteX8" fmla="*/ 0 w 12192000"/>
              <a:gd name="connsiteY8" fmla="*/ 267665 h 3537088"/>
              <a:gd name="connsiteX9" fmla="*/ 0 w 12192000"/>
              <a:gd name="connsiteY9" fmla="*/ 0 h 3537088"/>
              <a:gd name="connsiteX0" fmla="*/ 0 w 12192000"/>
              <a:gd name="connsiteY0" fmla="*/ 0 h 3968814"/>
              <a:gd name="connsiteX1" fmla="*/ 12192000 w 12192000"/>
              <a:gd name="connsiteY1" fmla="*/ 0 h 3968814"/>
              <a:gd name="connsiteX2" fmla="*/ 12192000 w 12192000"/>
              <a:gd name="connsiteY2" fmla="*/ 267665 h 3968814"/>
              <a:gd name="connsiteX3" fmla="*/ 12192000 w 12192000"/>
              <a:gd name="connsiteY3" fmla="*/ 590309 h 3968814"/>
              <a:gd name="connsiteX4" fmla="*/ 12192000 w 12192000"/>
              <a:gd name="connsiteY4" fmla="*/ 1873652 h 3968814"/>
              <a:gd name="connsiteX5" fmla="*/ 852622 w 12192000"/>
              <a:gd name="connsiteY5" fmla="*/ 3968814 h 3968814"/>
              <a:gd name="connsiteX6" fmla="*/ 0 w 12192000"/>
              <a:gd name="connsiteY6" fmla="*/ 3537088 h 3968814"/>
              <a:gd name="connsiteX7" fmla="*/ 0 w 12192000"/>
              <a:gd name="connsiteY7" fmla="*/ 590309 h 3968814"/>
              <a:gd name="connsiteX8" fmla="*/ 0 w 12192000"/>
              <a:gd name="connsiteY8" fmla="*/ 267665 h 3968814"/>
              <a:gd name="connsiteX9" fmla="*/ 0 w 12192000"/>
              <a:gd name="connsiteY9" fmla="*/ 0 h 3968814"/>
              <a:gd name="connsiteX0" fmla="*/ 0 w 12192000"/>
              <a:gd name="connsiteY0" fmla="*/ 0 h 4207707"/>
              <a:gd name="connsiteX1" fmla="*/ 12192000 w 12192000"/>
              <a:gd name="connsiteY1" fmla="*/ 0 h 4207707"/>
              <a:gd name="connsiteX2" fmla="*/ 12192000 w 12192000"/>
              <a:gd name="connsiteY2" fmla="*/ 267665 h 4207707"/>
              <a:gd name="connsiteX3" fmla="*/ 12192000 w 12192000"/>
              <a:gd name="connsiteY3" fmla="*/ 590309 h 4207707"/>
              <a:gd name="connsiteX4" fmla="*/ 12192000 w 12192000"/>
              <a:gd name="connsiteY4" fmla="*/ 1873652 h 4207707"/>
              <a:gd name="connsiteX5" fmla="*/ 852622 w 12192000"/>
              <a:gd name="connsiteY5" fmla="*/ 3968814 h 4207707"/>
              <a:gd name="connsiteX6" fmla="*/ 0 w 12192000"/>
              <a:gd name="connsiteY6" fmla="*/ 3537088 h 4207707"/>
              <a:gd name="connsiteX7" fmla="*/ 0 w 12192000"/>
              <a:gd name="connsiteY7" fmla="*/ 590309 h 4207707"/>
              <a:gd name="connsiteX8" fmla="*/ 0 w 12192000"/>
              <a:gd name="connsiteY8" fmla="*/ 267665 h 4207707"/>
              <a:gd name="connsiteX9" fmla="*/ 0 w 12192000"/>
              <a:gd name="connsiteY9" fmla="*/ 0 h 4207707"/>
              <a:gd name="connsiteX0" fmla="*/ 0 w 12192000"/>
              <a:gd name="connsiteY0" fmla="*/ 0 h 3990927"/>
              <a:gd name="connsiteX1" fmla="*/ 12192000 w 12192000"/>
              <a:gd name="connsiteY1" fmla="*/ 0 h 3990927"/>
              <a:gd name="connsiteX2" fmla="*/ 12192000 w 12192000"/>
              <a:gd name="connsiteY2" fmla="*/ 267665 h 3990927"/>
              <a:gd name="connsiteX3" fmla="*/ 12192000 w 12192000"/>
              <a:gd name="connsiteY3" fmla="*/ 590309 h 3990927"/>
              <a:gd name="connsiteX4" fmla="*/ 12192000 w 12192000"/>
              <a:gd name="connsiteY4" fmla="*/ 1873652 h 3990927"/>
              <a:gd name="connsiteX5" fmla="*/ 852622 w 12192000"/>
              <a:gd name="connsiteY5" fmla="*/ 3968814 h 3990927"/>
              <a:gd name="connsiteX6" fmla="*/ 0 w 12192000"/>
              <a:gd name="connsiteY6" fmla="*/ 3537088 h 3990927"/>
              <a:gd name="connsiteX7" fmla="*/ 0 w 12192000"/>
              <a:gd name="connsiteY7" fmla="*/ 590309 h 3990927"/>
              <a:gd name="connsiteX8" fmla="*/ 0 w 12192000"/>
              <a:gd name="connsiteY8" fmla="*/ 267665 h 3990927"/>
              <a:gd name="connsiteX9" fmla="*/ 0 w 12192000"/>
              <a:gd name="connsiteY9" fmla="*/ 0 h 3990927"/>
              <a:gd name="connsiteX0" fmla="*/ 0 w 12192000"/>
              <a:gd name="connsiteY0" fmla="*/ 0 h 3990927"/>
              <a:gd name="connsiteX1" fmla="*/ 12192000 w 12192000"/>
              <a:gd name="connsiteY1" fmla="*/ 0 h 3990927"/>
              <a:gd name="connsiteX2" fmla="*/ 12192000 w 12192000"/>
              <a:gd name="connsiteY2" fmla="*/ 267665 h 3990927"/>
              <a:gd name="connsiteX3" fmla="*/ 12192000 w 12192000"/>
              <a:gd name="connsiteY3" fmla="*/ 590309 h 3990927"/>
              <a:gd name="connsiteX4" fmla="*/ 12192000 w 12192000"/>
              <a:gd name="connsiteY4" fmla="*/ 1873652 h 3990927"/>
              <a:gd name="connsiteX5" fmla="*/ 852622 w 12192000"/>
              <a:gd name="connsiteY5" fmla="*/ 3968814 h 3990927"/>
              <a:gd name="connsiteX6" fmla="*/ 0 w 12192000"/>
              <a:gd name="connsiteY6" fmla="*/ 3537088 h 3990927"/>
              <a:gd name="connsiteX7" fmla="*/ 0 w 12192000"/>
              <a:gd name="connsiteY7" fmla="*/ 590309 h 3990927"/>
              <a:gd name="connsiteX8" fmla="*/ 0 w 12192000"/>
              <a:gd name="connsiteY8" fmla="*/ 267665 h 3990927"/>
              <a:gd name="connsiteX9" fmla="*/ 0 w 12192000"/>
              <a:gd name="connsiteY9" fmla="*/ 0 h 3990927"/>
              <a:gd name="connsiteX0" fmla="*/ 0 w 12192000"/>
              <a:gd name="connsiteY0" fmla="*/ 0 h 3990927"/>
              <a:gd name="connsiteX1" fmla="*/ 12192000 w 12192000"/>
              <a:gd name="connsiteY1" fmla="*/ 0 h 3990927"/>
              <a:gd name="connsiteX2" fmla="*/ 12192000 w 12192000"/>
              <a:gd name="connsiteY2" fmla="*/ 267665 h 3990927"/>
              <a:gd name="connsiteX3" fmla="*/ 12192000 w 12192000"/>
              <a:gd name="connsiteY3" fmla="*/ 590309 h 3990927"/>
              <a:gd name="connsiteX4" fmla="*/ 12192000 w 12192000"/>
              <a:gd name="connsiteY4" fmla="*/ 1873652 h 3990927"/>
              <a:gd name="connsiteX5" fmla="*/ 852622 w 12192000"/>
              <a:gd name="connsiteY5" fmla="*/ 3968814 h 3990927"/>
              <a:gd name="connsiteX6" fmla="*/ 0 w 12192000"/>
              <a:gd name="connsiteY6" fmla="*/ 3537088 h 3990927"/>
              <a:gd name="connsiteX7" fmla="*/ 0 w 12192000"/>
              <a:gd name="connsiteY7" fmla="*/ 590309 h 3990927"/>
              <a:gd name="connsiteX8" fmla="*/ 0 w 12192000"/>
              <a:gd name="connsiteY8" fmla="*/ 267665 h 3990927"/>
              <a:gd name="connsiteX9" fmla="*/ 0 w 12192000"/>
              <a:gd name="connsiteY9" fmla="*/ 0 h 3990927"/>
              <a:gd name="connsiteX0" fmla="*/ 0 w 12192000"/>
              <a:gd name="connsiteY0" fmla="*/ 0 h 3989761"/>
              <a:gd name="connsiteX1" fmla="*/ 12192000 w 12192000"/>
              <a:gd name="connsiteY1" fmla="*/ 0 h 3989761"/>
              <a:gd name="connsiteX2" fmla="*/ 12192000 w 12192000"/>
              <a:gd name="connsiteY2" fmla="*/ 267665 h 3989761"/>
              <a:gd name="connsiteX3" fmla="*/ 12192000 w 12192000"/>
              <a:gd name="connsiteY3" fmla="*/ 590309 h 3989761"/>
              <a:gd name="connsiteX4" fmla="*/ 12192000 w 12192000"/>
              <a:gd name="connsiteY4" fmla="*/ 1873652 h 3989761"/>
              <a:gd name="connsiteX5" fmla="*/ 852622 w 12192000"/>
              <a:gd name="connsiteY5" fmla="*/ 3968814 h 3989761"/>
              <a:gd name="connsiteX6" fmla="*/ 0 w 12192000"/>
              <a:gd name="connsiteY6" fmla="*/ 3537088 h 3989761"/>
              <a:gd name="connsiteX7" fmla="*/ 0 w 12192000"/>
              <a:gd name="connsiteY7" fmla="*/ 590309 h 3989761"/>
              <a:gd name="connsiteX8" fmla="*/ 0 w 12192000"/>
              <a:gd name="connsiteY8" fmla="*/ 267665 h 3989761"/>
              <a:gd name="connsiteX9" fmla="*/ 0 w 12192000"/>
              <a:gd name="connsiteY9" fmla="*/ 0 h 3989761"/>
              <a:gd name="connsiteX0" fmla="*/ 0 w 12192000"/>
              <a:gd name="connsiteY0" fmla="*/ 0 h 3989761"/>
              <a:gd name="connsiteX1" fmla="*/ 12192000 w 12192000"/>
              <a:gd name="connsiteY1" fmla="*/ 0 h 3989761"/>
              <a:gd name="connsiteX2" fmla="*/ 12192000 w 12192000"/>
              <a:gd name="connsiteY2" fmla="*/ 267665 h 3989761"/>
              <a:gd name="connsiteX3" fmla="*/ 12192000 w 12192000"/>
              <a:gd name="connsiteY3" fmla="*/ 590309 h 3989761"/>
              <a:gd name="connsiteX4" fmla="*/ 12192000 w 12192000"/>
              <a:gd name="connsiteY4" fmla="*/ 1873652 h 3989761"/>
              <a:gd name="connsiteX5" fmla="*/ 852622 w 12192000"/>
              <a:gd name="connsiteY5" fmla="*/ 3968814 h 3989761"/>
              <a:gd name="connsiteX6" fmla="*/ 0 w 12192000"/>
              <a:gd name="connsiteY6" fmla="*/ 3537088 h 3989761"/>
              <a:gd name="connsiteX7" fmla="*/ 0 w 12192000"/>
              <a:gd name="connsiteY7" fmla="*/ 590309 h 3989761"/>
              <a:gd name="connsiteX8" fmla="*/ 0 w 12192000"/>
              <a:gd name="connsiteY8" fmla="*/ 267665 h 3989761"/>
              <a:gd name="connsiteX9" fmla="*/ 0 w 12192000"/>
              <a:gd name="connsiteY9" fmla="*/ 0 h 3989761"/>
              <a:gd name="connsiteX0" fmla="*/ 0 w 12192000"/>
              <a:gd name="connsiteY0" fmla="*/ 0 h 3822581"/>
              <a:gd name="connsiteX1" fmla="*/ 12192000 w 12192000"/>
              <a:gd name="connsiteY1" fmla="*/ 0 h 3822581"/>
              <a:gd name="connsiteX2" fmla="*/ 12192000 w 12192000"/>
              <a:gd name="connsiteY2" fmla="*/ 267665 h 3822581"/>
              <a:gd name="connsiteX3" fmla="*/ 12192000 w 12192000"/>
              <a:gd name="connsiteY3" fmla="*/ 590309 h 3822581"/>
              <a:gd name="connsiteX4" fmla="*/ 12192000 w 12192000"/>
              <a:gd name="connsiteY4" fmla="*/ 1873652 h 3822581"/>
              <a:gd name="connsiteX5" fmla="*/ 860860 w 12192000"/>
              <a:gd name="connsiteY5" fmla="*/ 3779344 h 3822581"/>
              <a:gd name="connsiteX6" fmla="*/ 0 w 12192000"/>
              <a:gd name="connsiteY6" fmla="*/ 3537088 h 3822581"/>
              <a:gd name="connsiteX7" fmla="*/ 0 w 12192000"/>
              <a:gd name="connsiteY7" fmla="*/ 590309 h 3822581"/>
              <a:gd name="connsiteX8" fmla="*/ 0 w 12192000"/>
              <a:gd name="connsiteY8" fmla="*/ 267665 h 3822581"/>
              <a:gd name="connsiteX9" fmla="*/ 0 w 12192000"/>
              <a:gd name="connsiteY9" fmla="*/ 0 h 3822581"/>
              <a:gd name="connsiteX0" fmla="*/ 0 w 12192000"/>
              <a:gd name="connsiteY0" fmla="*/ 0 h 3822581"/>
              <a:gd name="connsiteX1" fmla="*/ 12192000 w 12192000"/>
              <a:gd name="connsiteY1" fmla="*/ 0 h 3822581"/>
              <a:gd name="connsiteX2" fmla="*/ 12192000 w 12192000"/>
              <a:gd name="connsiteY2" fmla="*/ 267665 h 3822581"/>
              <a:gd name="connsiteX3" fmla="*/ 12192000 w 12192000"/>
              <a:gd name="connsiteY3" fmla="*/ 590309 h 3822581"/>
              <a:gd name="connsiteX4" fmla="*/ 12192000 w 12192000"/>
              <a:gd name="connsiteY4" fmla="*/ 1873652 h 3822581"/>
              <a:gd name="connsiteX5" fmla="*/ 860860 w 12192000"/>
              <a:gd name="connsiteY5" fmla="*/ 3779344 h 3822581"/>
              <a:gd name="connsiteX6" fmla="*/ 0 w 12192000"/>
              <a:gd name="connsiteY6" fmla="*/ 3537088 h 3822581"/>
              <a:gd name="connsiteX7" fmla="*/ 0 w 12192000"/>
              <a:gd name="connsiteY7" fmla="*/ 590309 h 3822581"/>
              <a:gd name="connsiteX8" fmla="*/ 0 w 12192000"/>
              <a:gd name="connsiteY8" fmla="*/ 267665 h 3822581"/>
              <a:gd name="connsiteX9" fmla="*/ 0 w 12192000"/>
              <a:gd name="connsiteY9" fmla="*/ 0 h 38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822581">
                <a:moveTo>
                  <a:pt x="0" y="0"/>
                </a:moveTo>
                <a:lnTo>
                  <a:pt x="12192000" y="0"/>
                </a:lnTo>
                <a:lnTo>
                  <a:pt x="12192000" y="267665"/>
                </a:lnTo>
                <a:lnTo>
                  <a:pt x="12192000" y="590309"/>
                </a:lnTo>
                <a:lnTo>
                  <a:pt x="12192000" y="1873652"/>
                </a:lnTo>
                <a:cubicBezTo>
                  <a:pt x="6175007" y="-1403823"/>
                  <a:pt x="2609016" y="3071892"/>
                  <a:pt x="860860" y="3779344"/>
                </a:cubicBezTo>
                <a:cubicBezTo>
                  <a:pt x="436610" y="3874332"/>
                  <a:pt x="210066" y="3821040"/>
                  <a:pt x="0" y="3537088"/>
                </a:cubicBezTo>
                <a:lnTo>
                  <a:pt x="0" y="590309"/>
                </a:lnTo>
                <a:lnTo>
                  <a:pt x="0" y="267665"/>
                </a:lnTo>
                <a:lnTo>
                  <a:pt x="0" y="0"/>
                </a:lnTo>
                <a:close/>
              </a:path>
            </a:pathLst>
          </a:custGeom>
          <a:solidFill>
            <a:schemeClr val="bg1"/>
          </a:solidFill>
          <a:ln>
            <a:noFill/>
          </a:ln>
          <a:effectLst>
            <a:outerShdw blurRad="546100" dist="393700" dir="162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10">
            <a:extLst>
              <a:ext uri="{FF2B5EF4-FFF2-40B4-BE49-F238E27FC236}">
                <a16:creationId xmlns:a16="http://schemas.microsoft.com/office/drawing/2014/main" id="{455D4C0C-0E93-49A4-95E4-FB34D3443F68}"/>
              </a:ext>
            </a:extLst>
          </p:cNvPr>
          <p:cNvSpPr/>
          <p:nvPr userDrawn="1"/>
        </p:nvSpPr>
        <p:spPr>
          <a:xfrm>
            <a:off x="0" y="-1"/>
            <a:ext cx="12192000" cy="3822581"/>
          </a:xfrm>
          <a:custGeom>
            <a:avLst/>
            <a:gdLst>
              <a:gd name="connsiteX0" fmla="*/ 0 w 12192000"/>
              <a:gd name="connsiteY0" fmla="*/ 0 h 2620856"/>
              <a:gd name="connsiteX1" fmla="*/ 12192000 w 12192000"/>
              <a:gd name="connsiteY1" fmla="*/ 0 h 2620856"/>
              <a:gd name="connsiteX2" fmla="*/ 12192000 w 12192000"/>
              <a:gd name="connsiteY2" fmla="*/ 267665 h 2620856"/>
              <a:gd name="connsiteX3" fmla="*/ 12192000 w 12192000"/>
              <a:gd name="connsiteY3" fmla="*/ 590309 h 2620856"/>
              <a:gd name="connsiteX4" fmla="*/ 12192000 w 12192000"/>
              <a:gd name="connsiteY4" fmla="*/ 1873652 h 2620856"/>
              <a:gd name="connsiteX5" fmla="*/ 117739 w 12192000"/>
              <a:gd name="connsiteY5" fmla="*/ 2285206 h 2620856"/>
              <a:gd name="connsiteX6" fmla="*/ 0 w 12192000"/>
              <a:gd name="connsiteY6" fmla="*/ 2432188 h 2620856"/>
              <a:gd name="connsiteX7" fmla="*/ 0 w 12192000"/>
              <a:gd name="connsiteY7" fmla="*/ 590309 h 2620856"/>
              <a:gd name="connsiteX8" fmla="*/ 0 w 12192000"/>
              <a:gd name="connsiteY8" fmla="*/ 267665 h 2620856"/>
              <a:gd name="connsiteX0" fmla="*/ 0 w 12192000"/>
              <a:gd name="connsiteY0" fmla="*/ 0 h 3537088"/>
              <a:gd name="connsiteX1" fmla="*/ 12192000 w 12192000"/>
              <a:gd name="connsiteY1" fmla="*/ 0 h 3537088"/>
              <a:gd name="connsiteX2" fmla="*/ 12192000 w 12192000"/>
              <a:gd name="connsiteY2" fmla="*/ 267665 h 3537088"/>
              <a:gd name="connsiteX3" fmla="*/ 12192000 w 12192000"/>
              <a:gd name="connsiteY3" fmla="*/ 590309 h 3537088"/>
              <a:gd name="connsiteX4" fmla="*/ 12192000 w 12192000"/>
              <a:gd name="connsiteY4" fmla="*/ 1873652 h 3537088"/>
              <a:gd name="connsiteX5" fmla="*/ 117739 w 12192000"/>
              <a:gd name="connsiteY5" fmla="*/ 2285206 h 3537088"/>
              <a:gd name="connsiteX6" fmla="*/ 0 w 12192000"/>
              <a:gd name="connsiteY6" fmla="*/ 3537088 h 3537088"/>
              <a:gd name="connsiteX7" fmla="*/ 0 w 12192000"/>
              <a:gd name="connsiteY7" fmla="*/ 590309 h 3537088"/>
              <a:gd name="connsiteX8" fmla="*/ 0 w 12192000"/>
              <a:gd name="connsiteY8" fmla="*/ 267665 h 3537088"/>
              <a:gd name="connsiteX9" fmla="*/ 0 w 12192000"/>
              <a:gd name="connsiteY9" fmla="*/ 0 h 3537088"/>
              <a:gd name="connsiteX0" fmla="*/ 0 w 12192000"/>
              <a:gd name="connsiteY0" fmla="*/ 0 h 3537088"/>
              <a:gd name="connsiteX1" fmla="*/ 12192000 w 12192000"/>
              <a:gd name="connsiteY1" fmla="*/ 0 h 3537088"/>
              <a:gd name="connsiteX2" fmla="*/ 12192000 w 12192000"/>
              <a:gd name="connsiteY2" fmla="*/ 267665 h 3537088"/>
              <a:gd name="connsiteX3" fmla="*/ 12192000 w 12192000"/>
              <a:gd name="connsiteY3" fmla="*/ 590309 h 3537088"/>
              <a:gd name="connsiteX4" fmla="*/ 12192000 w 12192000"/>
              <a:gd name="connsiteY4" fmla="*/ 1873652 h 3537088"/>
              <a:gd name="connsiteX5" fmla="*/ 638439 w 12192000"/>
              <a:gd name="connsiteY5" fmla="*/ 2856706 h 3537088"/>
              <a:gd name="connsiteX6" fmla="*/ 0 w 12192000"/>
              <a:gd name="connsiteY6" fmla="*/ 3537088 h 3537088"/>
              <a:gd name="connsiteX7" fmla="*/ 0 w 12192000"/>
              <a:gd name="connsiteY7" fmla="*/ 590309 h 3537088"/>
              <a:gd name="connsiteX8" fmla="*/ 0 w 12192000"/>
              <a:gd name="connsiteY8" fmla="*/ 267665 h 3537088"/>
              <a:gd name="connsiteX9" fmla="*/ 0 w 12192000"/>
              <a:gd name="connsiteY9" fmla="*/ 0 h 3537088"/>
              <a:gd name="connsiteX0" fmla="*/ 0 w 12192000"/>
              <a:gd name="connsiteY0" fmla="*/ 0 h 3537088"/>
              <a:gd name="connsiteX1" fmla="*/ 12192000 w 12192000"/>
              <a:gd name="connsiteY1" fmla="*/ 0 h 3537088"/>
              <a:gd name="connsiteX2" fmla="*/ 12192000 w 12192000"/>
              <a:gd name="connsiteY2" fmla="*/ 267665 h 3537088"/>
              <a:gd name="connsiteX3" fmla="*/ 12192000 w 12192000"/>
              <a:gd name="connsiteY3" fmla="*/ 590309 h 3537088"/>
              <a:gd name="connsiteX4" fmla="*/ 12192000 w 12192000"/>
              <a:gd name="connsiteY4" fmla="*/ 1873652 h 3537088"/>
              <a:gd name="connsiteX5" fmla="*/ 638439 w 12192000"/>
              <a:gd name="connsiteY5" fmla="*/ 2856706 h 3537088"/>
              <a:gd name="connsiteX6" fmla="*/ 0 w 12192000"/>
              <a:gd name="connsiteY6" fmla="*/ 3537088 h 3537088"/>
              <a:gd name="connsiteX7" fmla="*/ 0 w 12192000"/>
              <a:gd name="connsiteY7" fmla="*/ 590309 h 3537088"/>
              <a:gd name="connsiteX8" fmla="*/ 0 w 12192000"/>
              <a:gd name="connsiteY8" fmla="*/ 267665 h 3537088"/>
              <a:gd name="connsiteX9" fmla="*/ 0 w 12192000"/>
              <a:gd name="connsiteY9" fmla="*/ 0 h 3537088"/>
              <a:gd name="connsiteX0" fmla="*/ 0 w 12192000"/>
              <a:gd name="connsiteY0" fmla="*/ 0 h 3968814"/>
              <a:gd name="connsiteX1" fmla="*/ 12192000 w 12192000"/>
              <a:gd name="connsiteY1" fmla="*/ 0 h 3968814"/>
              <a:gd name="connsiteX2" fmla="*/ 12192000 w 12192000"/>
              <a:gd name="connsiteY2" fmla="*/ 267665 h 3968814"/>
              <a:gd name="connsiteX3" fmla="*/ 12192000 w 12192000"/>
              <a:gd name="connsiteY3" fmla="*/ 590309 h 3968814"/>
              <a:gd name="connsiteX4" fmla="*/ 12192000 w 12192000"/>
              <a:gd name="connsiteY4" fmla="*/ 1873652 h 3968814"/>
              <a:gd name="connsiteX5" fmla="*/ 852622 w 12192000"/>
              <a:gd name="connsiteY5" fmla="*/ 3968814 h 3968814"/>
              <a:gd name="connsiteX6" fmla="*/ 0 w 12192000"/>
              <a:gd name="connsiteY6" fmla="*/ 3537088 h 3968814"/>
              <a:gd name="connsiteX7" fmla="*/ 0 w 12192000"/>
              <a:gd name="connsiteY7" fmla="*/ 590309 h 3968814"/>
              <a:gd name="connsiteX8" fmla="*/ 0 w 12192000"/>
              <a:gd name="connsiteY8" fmla="*/ 267665 h 3968814"/>
              <a:gd name="connsiteX9" fmla="*/ 0 w 12192000"/>
              <a:gd name="connsiteY9" fmla="*/ 0 h 3968814"/>
              <a:gd name="connsiteX0" fmla="*/ 0 w 12192000"/>
              <a:gd name="connsiteY0" fmla="*/ 0 h 4207707"/>
              <a:gd name="connsiteX1" fmla="*/ 12192000 w 12192000"/>
              <a:gd name="connsiteY1" fmla="*/ 0 h 4207707"/>
              <a:gd name="connsiteX2" fmla="*/ 12192000 w 12192000"/>
              <a:gd name="connsiteY2" fmla="*/ 267665 h 4207707"/>
              <a:gd name="connsiteX3" fmla="*/ 12192000 w 12192000"/>
              <a:gd name="connsiteY3" fmla="*/ 590309 h 4207707"/>
              <a:gd name="connsiteX4" fmla="*/ 12192000 w 12192000"/>
              <a:gd name="connsiteY4" fmla="*/ 1873652 h 4207707"/>
              <a:gd name="connsiteX5" fmla="*/ 852622 w 12192000"/>
              <a:gd name="connsiteY5" fmla="*/ 3968814 h 4207707"/>
              <a:gd name="connsiteX6" fmla="*/ 0 w 12192000"/>
              <a:gd name="connsiteY6" fmla="*/ 3537088 h 4207707"/>
              <a:gd name="connsiteX7" fmla="*/ 0 w 12192000"/>
              <a:gd name="connsiteY7" fmla="*/ 590309 h 4207707"/>
              <a:gd name="connsiteX8" fmla="*/ 0 w 12192000"/>
              <a:gd name="connsiteY8" fmla="*/ 267665 h 4207707"/>
              <a:gd name="connsiteX9" fmla="*/ 0 w 12192000"/>
              <a:gd name="connsiteY9" fmla="*/ 0 h 4207707"/>
              <a:gd name="connsiteX0" fmla="*/ 0 w 12192000"/>
              <a:gd name="connsiteY0" fmla="*/ 0 h 3990927"/>
              <a:gd name="connsiteX1" fmla="*/ 12192000 w 12192000"/>
              <a:gd name="connsiteY1" fmla="*/ 0 h 3990927"/>
              <a:gd name="connsiteX2" fmla="*/ 12192000 w 12192000"/>
              <a:gd name="connsiteY2" fmla="*/ 267665 h 3990927"/>
              <a:gd name="connsiteX3" fmla="*/ 12192000 w 12192000"/>
              <a:gd name="connsiteY3" fmla="*/ 590309 h 3990927"/>
              <a:gd name="connsiteX4" fmla="*/ 12192000 w 12192000"/>
              <a:gd name="connsiteY4" fmla="*/ 1873652 h 3990927"/>
              <a:gd name="connsiteX5" fmla="*/ 852622 w 12192000"/>
              <a:gd name="connsiteY5" fmla="*/ 3968814 h 3990927"/>
              <a:gd name="connsiteX6" fmla="*/ 0 w 12192000"/>
              <a:gd name="connsiteY6" fmla="*/ 3537088 h 3990927"/>
              <a:gd name="connsiteX7" fmla="*/ 0 w 12192000"/>
              <a:gd name="connsiteY7" fmla="*/ 590309 h 3990927"/>
              <a:gd name="connsiteX8" fmla="*/ 0 w 12192000"/>
              <a:gd name="connsiteY8" fmla="*/ 267665 h 3990927"/>
              <a:gd name="connsiteX9" fmla="*/ 0 w 12192000"/>
              <a:gd name="connsiteY9" fmla="*/ 0 h 3990927"/>
              <a:gd name="connsiteX0" fmla="*/ 0 w 12192000"/>
              <a:gd name="connsiteY0" fmla="*/ 0 h 3990927"/>
              <a:gd name="connsiteX1" fmla="*/ 12192000 w 12192000"/>
              <a:gd name="connsiteY1" fmla="*/ 0 h 3990927"/>
              <a:gd name="connsiteX2" fmla="*/ 12192000 w 12192000"/>
              <a:gd name="connsiteY2" fmla="*/ 267665 h 3990927"/>
              <a:gd name="connsiteX3" fmla="*/ 12192000 w 12192000"/>
              <a:gd name="connsiteY3" fmla="*/ 590309 h 3990927"/>
              <a:gd name="connsiteX4" fmla="*/ 12192000 w 12192000"/>
              <a:gd name="connsiteY4" fmla="*/ 1873652 h 3990927"/>
              <a:gd name="connsiteX5" fmla="*/ 852622 w 12192000"/>
              <a:gd name="connsiteY5" fmla="*/ 3968814 h 3990927"/>
              <a:gd name="connsiteX6" fmla="*/ 0 w 12192000"/>
              <a:gd name="connsiteY6" fmla="*/ 3537088 h 3990927"/>
              <a:gd name="connsiteX7" fmla="*/ 0 w 12192000"/>
              <a:gd name="connsiteY7" fmla="*/ 590309 h 3990927"/>
              <a:gd name="connsiteX8" fmla="*/ 0 w 12192000"/>
              <a:gd name="connsiteY8" fmla="*/ 267665 h 3990927"/>
              <a:gd name="connsiteX9" fmla="*/ 0 w 12192000"/>
              <a:gd name="connsiteY9" fmla="*/ 0 h 3990927"/>
              <a:gd name="connsiteX0" fmla="*/ 0 w 12192000"/>
              <a:gd name="connsiteY0" fmla="*/ 0 h 3990927"/>
              <a:gd name="connsiteX1" fmla="*/ 12192000 w 12192000"/>
              <a:gd name="connsiteY1" fmla="*/ 0 h 3990927"/>
              <a:gd name="connsiteX2" fmla="*/ 12192000 w 12192000"/>
              <a:gd name="connsiteY2" fmla="*/ 267665 h 3990927"/>
              <a:gd name="connsiteX3" fmla="*/ 12192000 w 12192000"/>
              <a:gd name="connsiteY3" fmla="*/ 590309 h 3990927"/>
              <a:gd name="connsiteX4" fmla="*/ 12192000 w 12192000"/>
              <a:gd name="connsiteY4" fmla="*/ 1873652 h 3990927"/>
              <a:gd name="connsiteX5" fmla="*/ 852622 w 12192000"/>
              <a:gd name="connsiteY5" fmla="*/ 3968814 h 3990927"/>
              <a:gd name="connsiteX6" fmla="*/ 0 w 12192000"/>
              <a:gd name="connsiteY6" fmla="*/ 3537088 h 3990927"/>
              <a:gd name="connsiteX7" fmla="*/ 0 w 12192000"/>
              <a:gd name="connsiteY7" fmla="*/ 590309 h 3990927"/>
              <a:gd name="connsiteX8" fmla="*/ 0 w 12192000"/>
              <a:gd name="connsiteY8" fmla="*/ 267665 h 3990927"/>
              <a:gd name="connsiteX9" fmla="*/ 0 w 12192000"/>
              <a:gd name="connsiteY9" fmla="*/ 0 h 3990927"/>
              <a:gd name="connsiteX0" fmla="*/ 0 w 12192000"/>
              <a:gd name="connsiteY0" fmla="*/ 0 h 3989761"/>
              <a:gd name="connsiteX1" fmla="*/ 12192000 w 12192000"/>
              <a:gd name="connsiteY1" fmla="*/ 0 h 3989761"/>
              <a:gd name="connsiteX2" fmla="*/ 12192000 w 12192000"/>
              <a:gd name="connsiteY2" fmla="*/ 267665 h 3989761"/>
              <a:gd name="connsiteX3" fmla="*/ 12192000 w 12192000"/>
              <a:gd name="connsiteY3" fmla="*/ 590309 h 3989761"/>
              <a:gd name="connsiteX4" fmla="*/ 12192000 w 12192000"/>
              <a:gd name="connsiteY4" fmla="*/ 1873652 h 3989761"/>
              <a:gd name="connsiteX5" fmla="*/ 852622 w 12192000"/>
              <a:gd name="connsiteY5" fmla="*/ 3968814 h 3989761"/>
              <a:gd name="connsiteX6" fmla="*/ 0 w 12192000"/>
              <a:gd name="connsiteY6" fmla="*/ 3537088 h 3989761"/>
              <a:gd name="connsiteX7" fmla="*/ 0 w 12192000"/>
              <a:gd name="connsiteY7" fmla="*/ 590309 h 3989761"/>
              <a:gd name="connsiteX8" fmla="*/ 0 w 12192000"/>
              <a:gd name="connsiteY8" fmla="*/ 267665 h 3989761"/>
              <a:gd name="connsiteX9" fmla="*/ 0 w 12192000"/>
              <a:gd name="connsiteY9" fmla="*/ 0 h 3989761"/>
              <a:gd name="connsiteX0" fmla="*/ 0 w 12192000"/>
              <a:gd name="connsiteY0" fmla="*/ 0 h 3989761"/>
              <a:gd name="connsiteX1" fmla="*/ 12192000 w 12192000"/>
              <a:gd name="connsiteY1" fmla="*/ 0 h 3989761"/>
              <a:gd name="connsiteX2" fmla="*/ 12192000 w 12192000"/>
              <a:gd name="connsiteY2" fmla="*/ 267665 h 3989761"/>
              <a:gd name="connsiteX3" fmla="*/ 12192000 w 12192000"/>
              <a:gd name="connsiteY3" fmla="*/ 590309 h 3989761"/>
              <a:gd name="connsiteX4" fmla="*/ 12192000 w 12192000"/>
              <a:gd name="connsiteY4" fmla="*/ 1873652 h 3989761"/>
              <a:gd name="connsiteX5" fmla="*/ 852622 w 12192000"/>
              <a:gd name="connsiteY5" fmla="*/ 3968814 h 3989761"/>
              <a:gd name="connsiteX6" fmla="*/ 0 w 12192000"/>
              <a:gd name="connsiteY6" fmla="*/ 3537088 h 3989761"/>
              <a:gd name="connsiteX7" fmla="*/ 0 w 12192000"/>
              <a:gd name="connsiteY7" fmla="*/ 590309 h 3989761"/>
              <a:gd name="connsiteX8" fmla="*/ 0 w 12192000"/>
              <a:gd name="connsiteY8" fmla="*/ 267665 h 3989761"/>
              <a:gd name="connsiteX9" fmla="*/ 0 w 12192000"/>
              <a:gd name="connsiteY9" fmla="*/ 0 h 3989761"/>
              <a:gd name="connsiteX0" fmla="*/ 0 w 12192000"/>
              <a:gd name="connsiteY0" fmla="*/ 0 h 3822581"/>
              <a:gd name="connsiteX1" fmla="*/ 12192000 w 12192000"/>
              <a:gd name="connsiteY1" fmla="*/ 0 h 3822581"/>
              <a:gd name="connsiteX2" fmla="*/ 12192000 w 12192000"/>
              <a:gd name="connsiteY2" fmla="*/ 267665 h 3822581"/>
              <a:gd name="connsiteX3" fmla="*/ 12192000 w 12192000"/>
              <a:gd name="connsiteY3" fmla="*/ 590309 h 3822581"/>
              <a:gd name="connsiteX4" fmla="*/ 12192000 w 12192000"/>
              <a:gd name="connsiteY4" fmla="*/ 1873652 h 3822581"/>
              <a:gd name="connsiteX5" fmla="*/ 860860 w 12192000"/>
              <a:gd name="connsiteY5" fmla="*/ 3779344 h 3822581"/>
              <a:gd name="connsiteX6" fmla="*/ 0 w 12192000"/>
              <a:gd name="connsiteY6" fmla="*/ 3537088 h 3822581"/>
              <a:gd name="connsiteX7" fmla="*/ 0 w 12192000"/>
              <a:gd name="connsiteY7" fmla="*/ 590309 h 3822581"/>
              <a:gd name="connsiteX8" fmla="*/ 0 w 12192000"/>
              <a:gd name="connsiteY8" fmla="*/ 267665 h 3822581"/>
              <a:gd name="connsiteX9" fmla="*/ 0 w 12192000"/>
              <a:gd name="connsiteY9" fmla="*/ 0 h 38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822581">
                <a:moveTo>
                  <a:pt x="0" y="0"/>
                </a:moveTo>
                <a:lnTo>
                  <a:pt x="12192000" y="0"/>
                </a:lnTo>
                <a:lnTo>
                  <a:pt x="12192000" y="267665"/>
                </a:lnTo>
                <a:lnTo>
                  <a:pt x="12192000" y="590309"/>
                </a:lnTo>
                <a:lnTo>
                  <a:pt x="12192000" y="1873652"/>
                </a:lnTo>
                <a:cubicBezTo>
                  <a:pt x="2746007" y="69377"/>
                  <a:pt x="2609016" y="3071892"/>
                  <a:pt x="860860" y="3779344"/>
                </a:cubicBezTo>
                <a:cubicBezTo>
                  <a:pt x="436610" y="3874332"/>
                  <a:pt x="210066" y="3821040"/>
                  <a:pt x="0" y="3537088"/>
                </a:cubicBezTo>
                <a:lnTo>
                  <a:pt x="0" y="590309"/>
                </a:lnTo>
                <a:lnTo>
                  <a:pt x="0" y="267665"/>
                </a:lnTo>
                <a:lnTo>
                  <a:pt x="0" y="0"/>
                </a:lnTo>
                <a:close/>
              </a:path>
            </a:pathLst>
          </a:custGeom>
          <a:solidFill>
            <a:schemeClr val="bg1"/>
          </a:solidFill>
          <a:ln>
            <a:noFill/>
          </a:ln>
          <a:effectLst>
            <a:outerShdw blurRad="546100" dist="3937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자유형 9">
            <a:extLst>
              <a:ext uri="{FF2B5EF4-FFF2-40B4-BE49-F238E27FC236}">
                <a16:creationId xmlns:a16="http://schemas.microsoft.com/office/drawing/2014/main" id="{2C9E3B1C-89DF-4BB4-A005-310F2B94B1AA}"/>
              </a:ext>
            </a:extLst>
          </p:cNvPr>
          <p:cNvSpPr/>
          <p:nvPr userDrawn="1"/>
        </p:nvSpPr>
        <p:spPr>
          <a:xfrm>
            <a:off x="0" y="-1"/>
            <a:ext cx="12192000" cy="2620856"/>
          </a:xfrm>
          <a:custGeom>
            <a:avLst/>
            <a:gdLst>
              <a:gd name="connsiteX0" fmla="*/ 0 w 12192000"/>
              <a:gd name="connsiteY0" fmla="*/ 0 h 2620856"/>
              <a:gd name="connsiteX1" fmla="*/ 12192000 w 12192000"/>
              <a:gd name="connsiteY1" fmla="*/ 0 h 2620856"/>
              <a:gd name="connsiteX2" fmla="*/ 12192000 w 12192000"/>
              <a:gd name="connsiteY2" fmla="*/ 267665 h 2620856"/>
              <a:gd name="connsiteX3" fmla="*/ 12192000 w 12192000"/>
              <a:gd name="connsiteY3" fmla="*/ 590309 h 2620856"/>
              <a:gd name="connsiteX4" fmla="*/ 12192000 w 12192000"/>
              <a:gd name="connsiteY4" fmla="*/ 1873652 h 2620856"/>
              <a:gd name="connsiteX5" fmla="*/ 117739 w 12192000"/>
              <a:gd name="connsiteY5" fmla="*/ 2285206 h 2620856"/>
              <a:gd name="connsiteX6" fmla="*/ 0 w 12192000"/>
              <a:gd name="connsiteY6" fmla="*/ 2432188 h 2620856"/>
              <a:gd name="connsiteX7" fmla="*/ 0 w 12192000"/>
              <a:gd name="connsiteY7" fmla="*/ 590309 h 2620856"/>
              <a:gd name="connsiteX8" fmla="*/ 0 w 12192000"/>
              <a:gd name="connsiteY8" fmla="*/ 267665 h 262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620856">
                <a:moveTo>
                  <a:pt x="0" y="0"/>
                </a:moveTo>
                <a:lnTo>
                  <a:pt x="12192000" y="0"/>
                </a:lnTo>
                <a:lnTo>
                  <a:pt x="12192000" y="267665"/>
                </a:lnTo>
                <a:lnTo>
                  <a:pt x="12192000" y="590309"/>
                </a:lnTo>
                <a:lnTo>
                  <a:pt x="12192000" y="1873652"/>
                </a:lnTo>
                <a:cubicBezTo>
                  <a:pt x="10777899" y="4666090"/>
                  <a:pt x="3385776" y="-1550564"/>
                  <a:pt x="117739" y="2285206"/>
                </a:cubicBezTo>
                <a:lnTo>
                  <a:pt x="0" y="2432188"/>
                </a:lnTo>
                <a:lnTo>
                  <a:pt x="0" y="590309"/>
                </a:lnTo>
                <a:lnTo>
                  <a:pt x="0" y="267665"/>
                </a:lnTo>
                <a:close/>
              </a:path>
            </a:pathLst>
          </a:custGeom>
          <a:solidFill>
            <a:schemeClr val="bg1"/>
          </a:solidFill>
          <a:ln>
            <a:noFill/>
          </a:ln>
          <a:effectLst>
            <a:outerShdw blurRad="546100" dist="3937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각 삼각형 11">
            <a:extLst>
              <a:ext uri="{FF2B5EF4-FFF2-40B4-BE49-F238E27FC236}">
                <a16:creationId xmlns:a16="http://schemas.microsoft.com/office/drawing/2014/main" id="{3A2B6D78-5348-4680-8CD7-77EBB672D9F7}"/>
              </a:ext>
            </a:extLst>
          </p:cNvPr>
          <p:cNvSpPr/>
          <p:nvPr userDrawn="1"/>
        </p:nvSpPr>
        <p:spPr>
          <a:xfrm rot="5400000">
            <a:off x="614855" y="-627556"/>
            <a:ext cx="865790" cy="2120900"/>
          </a:xfrm>
          <a:custGeom>
            <a:avLst/>
            <a:gdLst>
              <a:gd name="connsiteX0" fmla="*/ 0 w 800100"/>
              <a:gd name="connsiteY0" fmla="*/ 1638300 h 1638300"/>
              <a:gd name="connsiteX1" fmla="*/ 0 w 800100"/>
              <a:gd name="connsiteY1" fmla="*/ 0 h 1638300"/>
              <a:gd name="connsiteX2" fmla="*/ 800100 w 800100"/>
              <a:gd name="connsiteY2" fmla="*/ 1638300 h 1638300"/>
              <a:gd name="connsiteX3" fmla="*/ 0 w 800100"/>
              <a:gd name="connsiteY3" fmla="*/ 1638300 h 1638300"/>
              <a:gd name="connsiteX0" fmla="*/ 0 w 1088916"/>
              <a:gd name="connsiteY0" fmla="*/ 1638300 h 1638300"/>
              <a:gd name="connsiteX1" fmla="*/ 0 w 1088916"/>
              <a:gd name="connsiteY1" fmla="*/ 0 h 1638300"/>
              <a:gd name="connsiteX2" fmla="*/ 800100 w 1088916"/>
              <a:gd name="connsiteY2" fmla="*/ 1638300 h 1638300"/>
              <a:gd name="connsiteX3" fmla="*/ 0 w 1088916"/>
              <a:gd name="connsiteY3" fmla="*/ 1638300 h 1638300"/>
              <a:gd name="connsiteX0" fmla="*/ 0 w 1090674"/>
              <a:gd name="connsiteY0" fmla="*/ 2120900 h 2120900"/>
              <a:gd name="connsiteX1" fmla="*/ 12700 w 1090674"/>
              <a:gd name="connsiteY1" fmla="*/ 0 h 2120900"/>
              <a:gd name="connsiteX2" fmla="*/ 800100 w 1090674"/>
              <a:gd name="connsiteY2" fmla="*/ 2120900 h 2120900"/>
              <a:gd name="connsiteX3" fmla="*/ 0 w 1090674"/>
              <a:gd name="connsiteY3" fmla="*/ 2120900 h 2120900"/>
              <a:gd name="connsiteX0" fmla="*/ 0 w 1079801"/>
              <a:gd name="connsiteY0" fmla="*/ 2120900 h 2120900"/>
              <a:gd name="connsiteX1" fmla="*/ 12700 w 1079801"/>
              <a:gd name="connsiteY1" fmla="*/ 0 h 2120900"/>
              <a:gd name="connsiteX2" fmla="*/ 800100 w 1079801"/>
              <a:gd name="connsiteY2" fmla="*/ 2120900 h 2120900"/>
              <a:gd name="connsiteX3" fmla="*/ 0 w 1079801"/>
              <a:gd name="connsiteY3" fmla="*/ 2120900 h 2120900"/>
              <a:gd name="connsiteX0" fmla="*/ 0 w 865790"/>
              <a:gd name="connsiteY0" fmla="*/ 2120900 h 2120900"/>
              <a:gd name="connsiteX1" fmla="*/ 12700 w 865790"/>
              <a:gd name="connsiteY1" fmla="*/ 0 h 2120900"/>
              <a:gd name="connsiteX2" fmla="*/ 800100 w 865790"/>
              <a:gd name="connsiteY2" fmla="*/ 2120900 h 2120900"/>
              <a:gd name="connsiteX3" fmla="*/ 0 w 865790"/>
              <a:gd name="connsiteY3" fmla="*/ 2120900 h 2120900"/>
            </a:gdLst>
            <a:ahLst/>
            <a:cxnLst>
              <a:cxn ang="0">
                <a:pos x="connsiteX0" y="connsiteY0"/>
              </a:cxn>
              <a:cxn ang="0">
                <a:pos x="connsiteX1" y="connsiteY1"/>
              </a:cxn>
              <a:cxn ang="0">
                <a:pos x="connsiteX2" y="connsiteY2"/>
              </a:cxn>
              <a:cxn ang="0">
                <a:pos x="connsiteX3" y="connsiteY3"/>
              </a:cxn>
            </a:cxnLst>
            <a:rect l="l" t="t" r="r" b="b"/>
            <a:pathLst>
              <a:path w="865790" h="2120900">
                <a:moveTo>
                  <a:pt x="0" y="2120900"/>
                </a:moveTo>
                <a:cubicBezTo>
                  <a:pt x="4233" y="1413933"/>
                  <a:pt x="8467" y="706967"/>
                  <a:pt x="12700" y="0"/>
                </a:cubicBezTo>
                <a:cubicBezTo>
                  <a:pt x="190500" y="1257300"/>
                  <a:pt x="1117603" y="1320800"/>
                  <a:pt x="800100" y="2120900"/>
                </a:cubicBezTo>
                <a:lnTo>
                  <a:pt x="0" y="2120900"/>
                </a:lnTo>
                <a:close/>
              </a:path>
            </a:pathLst>
          </a:custGeom>
          <a:solidFill>
            <a:schemeClr val="bg1"/>
          </a:solidFill>
          <a:ln>
            <a:noFill/>
          </a:ln>
          <a:effectLst>
            <a:outerShdw blurRad="546100" dist="3937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자유형 12">
            <a:extLst>
              <a:ext uri="{FF2B5EF4-FFF2-40B4-BE49-F238E27FC236}">
                <a16:creationId xmlns:a16="http://schemas.microsoft.com/office/drawing/2014/main" id="{0CA5DAF0-3A47-4402-B21A-BC702823D8C4}"/>
              </a:ext>
            </a:extLst>
          </p:cNvPr>
          <p:cNvSpPr/>
          <p:nvPr userDrawn="1"/>
        </p:nvSpPr>
        <p:spPr>
          <a:xfrm flipV="1">
            <a:off x="-12700" y="5283199"/>
            <a:ext cx="12192000" cy="1525621"/>
          </a:xfrm>
          <a:custGeom>
            <a:avLst/>
            <a:gdLst>
              <a:gd name="connsiteX0" fmla="*/ 0 w 12192000"/>
              <a:gd name="connsiteY0" fmla="*/ 0 h 2620856"/>
              <a:gd name="connsiteX1" fmla="*/ 12192000 w 12192000"/>
              <a:gd name="connsiteY1" fmla="*/ 0 h 2620856"/>
              <a:gd name="connsiteX2" fmla="*/ 12192000 w 12192000"/>
              <a:gd name="connsiteY2" fmla="*/ 267665 h 2620856"/>
              <a:gd name="connsiteX3" fmla="*/ 12192000 w 12192000"/>
              <a:gd name="connsiteY3" fmla="*/ 590309 h 2620856"/>
              <a:gd name="connsiteX4" fmla="*/ 12192000 w 12192000"/>
              <a:gd name="connsiteY4" fmla="*/ 1873652 h 2620856"/>
              <a:gd name="connsiteX5" fmla="*/ 117739 w 12192000"/>
              <a:gd name="connsiteY5" fmla="*/ 2285206 h 2620856"/>
              <a:gd name="connsiteX6" fmla="*/ 0 w 12192000"/>
              <a:gd name="connsiteY6" fmla="*/ 2432188 h 2620856"/>
              <a:gd name="connsiteX7" fmla="*/ 0 w 12192000"/>
              <a:gd name="connsiteY7" fmla="*/ 590309 h 2620856"/>
              <a:gd name="connsiteX8" fmla="*/ 0 w 12192000"/>
              <a:gd name="connsiteY8" fmla="*/ 267665 h 2620856"/>
              <a:gd name="connsiteX0" fmla="*/ 0 w 12192000"/>
              <a:gd name="connsiteY0" fmla="*/ 0 h 3537088"/>
              <a:gd name="connsiteX1" fmla="*/ 12192000 w 12192000"/>
              <a:gd name="connsiteY1" fmla="*/ 0 h 3537088"/>
              <a:gd name="connsiteX2" fmla="*/ 12192000 w 12192000"/>
              <a:gd name="connsiteY2" fmla="*/ 267665 h 3537088"/>
              <a:gd name="connsiteX3" fmla="*/ 12192000 w 12192000"/>
              <a:gd name="connsiteY3" fmla="*/ 590309 h 3537088"/>
              <a:gd name="connsiteX4" fmla="*/ 12192000 w 12192000"/>
              <a:gd name="connsiteY4" fmla="*/ 1873652 h 3537088"/>
              <a:gd name="connsiteX5" fmla="*/ 117739 w 12192000"/>
              <a:gd name="connsiteY5" fmla="*/ 2285206 h 3537088"/>
              <a:gd name="connsiteX6" fmla="*/ 0 w 12192000"/>
              <a:gd name="connsiteY6" fmla="*/ 3537088 h 3537088"/>
              <a:gd name="connsiteX7" fmla="*/ 0 w 12192000"/>
              <a:gd name="connsiteY7" fmla="*/ 590309 h 3537088"/>
              <a:gd name="connsiteX8" fmla="*/ 0 w 12192000"/>
              <a:gd name="connsiteY8" fmla="*/ 267665 h 3537088"/>
              <a:gd name="connsiteX9" fmla="*/ 0 w 12192000"/>
              <a:gd name="connsiteY9" fmla="*/ 0 h 3537088"/>
              <a:gd name="connsiteX0" fmla="*/ 0 w 12192000"/>
              <a:gd name="connsiteY0" fmla="*/ 0 h 3537088"/>
              <a:gd name="connsiteX1" fmla="*/ 12192000 w 12192000"/>
              <a:gd name="connsiteY1" fmla="*/ 0 h 3537088"/>
              <a:gd name="connsiteX2" fmla="*/ 12192000 w 12192000"/>
              <a:gd name="connsiteY2" fmla="*/ 267665 h 3537088"/>
              <a:gd name="connsiteX3" fmla="*/ 12192000 w 12192000"/>
              <a:gd name="connsiteY3" fmla="*/ 590309 h 3537088"/>
              <a:gd name="connsiteX4" fmla="*/ 12192000 w 12192000"/>
              <a:gd name="connsiteY4" fmla="*/ 1873652 h 3537088"/>
              <a:gd name="connsiteX5" fmla="*/ 638439 w 12192000"/>
              <a:gd name="connsiteY5" fmla="*/ 2856706 h 3537088"/>
              <a:gd name="connsiteX6" fmla="*/ 0 w 12192000"/>
              <a:gd name="connsiteY6" fmla="*/ 3537088 h 3537088"/>
              <a:gd name="connsiteX7" fmla="*/ 0 w 12192000"/>
              <a:gd name="connsiteY7" fmla="*/ 590309 h 3537088"/>
              <a:gd name="connsiteX8" fmla="*/ 0 w 12192000"/>
              <a:gd name="connsiteY8" fmla="*/ 267665 h 3537088"/>
              <a:gd name="connsiteX9" fmla="*/ 0 w 12192000"/>
              <a:gd name="connsiteY9" fmla="*/ 0 h 3537088"/>
              <a:gd name="connsiteX0" fmla="*/ 0 w 12192000"/>
              <a:gd name="connsiteY0" fmla="*/ 0 h 3537088"/>
              <a:gd name="connsiteX1" fmla="*/ 12192000 w 12192000"/>
              <a:gd name="connsiteY1" fmla="*/ 0 h 3537088"/>
              <a:gd name="connsiteX2" fmla="*/ 12192000 w 12192000"/>
              <a:gd name="connsiteY2" fmla="*/ 267665 h 3537088"/>
              <a:gd name="connsiteX3" fmla="*/ 12192000 w 12192000"/>
              <a:gd name="connsiteY3" fmla="*/ 590309 h 3537088"/>
              <a:gd name="connsiteX4" fmla="*/ 12192000 w 12192000"/>
              <a:gd name="connsiteY4" fmla="*/ 1873652 h 3537088"/>
              <a:gd name="connsiteX5" fmla="*/ 638439 w 12192000"/>
              <a:gd name="connsiteY5" fmla="*/ 2856706 h 3537088"/>
              <a:gd name="connsiteX6" fmla="*/ 0 w 12192000"/>
              <a:gd name="connsiteY6" fmla="*/ 3537088 h 3537088"/>
              <a:gd name="connsiteX7" fmla="*/ 0 w 12192000"/>
              <a:gd name="connsiteY7" fmla="*/ 590309 h 3537088"/>
              <a:gd name="connsiteX8" fmla="*/ 0 w 12192000"/>
              <a:gd name="connsiteY8" fmla="*/ 267665 h 3537088"/>
              <a:gd name="connsiteX9" fmla="*/ 0 w 12192000"/>
              <a:gd name="connsiteY9" fmla="*/ 0 h 3537088"/>
              <a:gd name="connsiteX0" fmla="*/ 0 w 12192000"/>
              <a:gd name="connsiteY0" fmla="*/ 0 h 3968814"/>
              <a:gd name="connsiteX1" fmla="*/ 12192000 w 12192000"/>
              <a:gd name="connsiteY1" fmla="*/ 0 h 3968814"/>
              <a:gd name="connsiteX2" fmla="*/ 12192000 w 12192000"/>
              <a:gd name="connsiteY2" fmla="*/ 267665 h 3968814"/>
              <a:gd name="connsiteX3" fmla="*/ 12192000 w 12192000"/>
              <a:gd name="connsiteY3" fmla="*/ 590309 h 3968814"/>
              <a:gd name="connsiteX4" fmla="*/ 12192000 w 12192000"/>
              <a:gd name="connsiteY4" fmla="*/ 1873652 h 3968814"/>
              <a:gd name="connsiteX5" fmla="*/ 852622 w 12192000"/>
              <a:gd name="connsiteY5" fmla="*/ 3968814 h 3968814"/>
              <a:gd name="connsiteX6" fmla="*/ 0 w 12192000"/>
              <a:gd name="connsiteY6" fmla="*/ 3537088 h 3968814"/>
              <a:gd name="connsiteX7" fmla="*/ 0 w 12192000"/>
              <a:gd name="connsiteY7" fmla="*/ 590309 h 3968814"/>
              <a:gd name="connsiteX8" fmla="*/ 0 w 12192000"/>
              <a:gd name="connsiteY8" fmla="*/ 267665 h 3968814"/>
              <a:gd name="connsiteX9" fmla="*/ 0 w 12192000"/>
              <a:gd name="connsiteY9" fmla="*/ 0 h 3968814"/>
              <a:gd name="connsiteX0" fmla="*/ 0 w 12192000"/>
              <a:gd name="connsiteY0" fmla="*/ 0 h 4207707"/>
              <a:gd name="connsiteX1" fmla="*/ 12192000 w 12192000"/>
              <a:gd name="connsiteY1" fmla="*/ 0 h 4207707"/>
              <a:gd name="connsiteX2" fmla="*/ 12192000 w 12192000"/>
              <a:gd name="connsiteY2" fmla="*/ 267665 h 4207707"/>
              <a:gd name="connsiteX3" fmla="*/ 12192000 w 12192000"/>
              <a:gd name="connsiteY3" fmla="*/ 590309 h 4207707"/>
              <a:gd name="connsiteX4" fmla="*/ 12192000 w 12192000"/>
              <a:gd name="connsiteY4" fmla="*/ 1873652 h 4207707"/>
              <a:gd name="connsiteX5" fmla="*/ 852622 w 12192000"/>
              <a:gd name="connsiteY5" fmla="*/ 3968814 h 4207707"/>
              <a:gd name="connsiteX6" fmla="*/ 0 w 12192000"/>
              <a:gd name="connsiteY6" fmla="*/ 3537088 h 4207707"/>
              <a:gd name="connsiteX7" fmla="*/ 0 w 12192000"/>
              <a:gd name="connsiteY7" fmla="*/ 590309 h 4207707"/>
              <a:gd name="connsiteX8" fmla="*/ 0 w 12192000"/>
              <a:gd name="connsiteY8" fmla="*/ 267665 h 4207707"/>
              <a:gd name="connsiteX9" fmla="*/ 0 w 12192000"/>
              <a:gd name="connsiteY9" fmla="*/ 0 h 4207707"/>
              <a:gd name="connsiteX0" fmla="*/ 0 w 12192000"/>
              <a:gd name="connsiteY0" fmla="*/ 0 h 3990927"/>
              <a:gd name="connsiteX1" fmla="*/ 12192000 w 12192000"/>
              <a:gd name="connsiteY1" fmla="*/ 0 h 3990927"/>
              <a:gd name="connsiteX2" fmla="*/ 12192000 w 12192000"/>
              <a:gd name="connsiteY2" fmla="*/ 267665 h 3990927"/>
              <a:gd name="connsiteX3" fmla="*/ 12192000 w 12192000"/>
              <a:gd name="connsiteY3" fmla="*/ 590309 h 3990927"/>
              <a:gd name="connsiteX4" fmla="*/ 12192000 w 12192000"/>
              <a:gd name="connsiteY4" fmla="*/ 1873652 h 3990927"/>
              <a:gd name="connsiteX5" fmla="*/ 852622 w 12192000"/>
              <a:gd name="connsiteY5" fmla="*/ 3968814 h 3990927"/>
              <a:gd name="connsiteX6" fmla="*/ 0 w 12192000"/>
              <a:gd name="connsiteY6" fmla="*/ 3537088 h 3990927"/>
              <a:gd name="connsiteX7" fmla="*/ 0 w 12192000"/>
              <a:gd name="connsiteY7" fmla="*/ 590309 h 3990927"/>
              <a:gd name="connsiteX8" fmla="*/ 0 w 12192000"/>
              <a:gd name="connsiteY8" fmla="*/ 267665 h 3990927"/>
              <a:gd name="connsiteX9" fmla="*/ 0 w 12192000"/>
              <a:gd name="connsiteY9" fmla="*/ 0 h 3990927"/>
              <a:gd name="connsiteX0" fmla="*/ 0 w 12192000"/>
              <a:gd name="connsiteY0" fmla="*/ 0 h 3990927"/>
              <a:gd name="connsiteX1" fmla="*/ 12192000 w 12192000"/>
              <a:gd name="connsiteY1" fmla="*/ 0 h 3990927"/>
              <a:gd name="connsiteX2" fmla="*/ 12192000 w 12192000"/>
              <a:gd name="connsiteY2" fmla="*/ 267665 h 3990927"/>
              <a:gd name="connsiteX3" fmla="*/ 12192000 w 12192000"/>
              <a:gd name="connsiteY3" fmla="*/ 590309 h 3990927"/>
              <a:gd name="connsiteX4" fmla="*/ 12192000 w 12192000"/>
              <a:gd name="connsiteY4" fmla="*/ 1873652 h 3990927"/>
              <a:gd name="connsiteX5" fmla="*/ 852622 w 12192000"/>
              <a:gd name="connsiteY5" fmla="*/ 3968814 h 3990927"/>
              <a:gd name="connsiteX6" fmla="*/ 0 w 12192000"/>
              <a:gd name="connsiteY6" fmla="*/ 3537088 h 3990927"/>
              <a:gd name="connsiteX7" fmla="*/ 0 w 12192000"/>
              <a:gd name="connsiteY7" fmla="*/ 590309 h 3990927"/>
              <a:gd name="connsiteX8" fmla="*/ 0 w 12192000"/>
              <a:gd name="connsiteY8" fmla="*/ 267665 h 3990927"/>
              <a:gd name="connsiteX9" fmla="*/ 0 w 12192000"/>
              <a:gd name="connsiteY9" fmla="*/ 0 h 3990927"/>
              <a:gd name="connsiteX0" fmla="*/ 0 w 12192000"/>
              <a:gd name="connsiteY0" fmla="*/ 0 h 3990927"/>
              <a:gd name="connsiteX1" fmla="*/ 12192000 w 12192000"/>
              <a:gd name="connsiteY1" fmla="*/ 0 h 3990927"/>
              <a:gd name="connsiteX2" fmla="*/ 12192000 w 12192000"/>
              <a:gd name="connsiteY2" fmla="*/ 267665 h 3990927"/>
              <a:gd name="connsiteX3" fmla="*/ 12192000 w 12192000"/>
              <a:gd name="connsiteY3" fmla="*/ 590309 h 3990927"/>
              <a:gd name="connsiteX4" fmla="*/ 12192000 w 12192000"/>
              <a:gd name="connsiteY4" fmla="*/ 1873652 h 3990927"/>
              <a:gd name="connsiteX5" fmla="*/ 852622 w 12192000"/>
              <a:gd name="connsiteY5" fmla="*/ 3968814 h 3990927"/>
              <a:gd name="connsiteX6" fmla="*/ 0 w 12192000"/>
              <a:gd name="connsiteY6" fmla="*/ 3537088 h 3990927"/>
              <a:gd name="connsiteX7" fmla="*/ 0 w 12192000"/>
              <a:gd name="connsiteY7" fmla="*/ 590309 h 3990927"/>
              <a:gd name="connsiteX8" fmla="*/ 0 w 12192000"/>
              <a:gd name="connsiteY8" fmla="*/ 267665 h 3990927"/>
              <a:gd name="connsiteX9" fmla="*/ 0 w 12192000"/>
              <a:gd name="connsiteY9" fmla="*/ 0 h 3990927"/>
              <a:gd name="connsiteX0" fmla="*/ 0 w 12192000"/>
              <a:gd name="connsiteY0" fmla="*/ 0 h 3989761"/>
              <a:gd name="connsiteX1" fmla="*/ 12192000 w 12192000"/>
              <a:gd name="connsiteY1" fmla="*/ 0 h 3989761"/>
              <a:gd name="connsiteX2" fmla="*/ 12192000 w 12192000"/>
              <a:gd name="connsiteY2" fmla="*/ 267665 h 3989761"/>
              <a:gd name="connsiteX3" fmla="*/ 12192000 w 12192000"/>
              <a:gd name="connsiteY3" fmla="*/ 590309 h 3989761"/>
              <a:gd name="connsiteX4" fmla="*/ 12192000 w 12192000"/>
              <a:gd name="connsiteY4" fmla="*/ 1873652 h 3989761"/>
              <a:gd name="connsiteX5" fmla="*/ 852622 w 12192000"/>
              <a:gd name="connsiteY5" fmla="*/ 3968814 h 3989761"/>
              <a:gd name="connsiteX6" fmla="*/ 0 w 12192000"/>
              <a:gd name="connsiteY6" fmla="*/ 3537088 h 3989761"/>
              <a:gd name="connsiteX7" fmla="*/ 0 w 12192000"/>
              <a:gd name="connsiteY7" fmla="*/ 590309 h 3989761"/>
              <a:gd name="connsiteX8" fmla="*/ 0 w 12192000"/>
              <a:gd name="connsiteY8" fmla="*/ 267665 h 3989761"/>
              <a:gd name="connsiteX9" fmla="*/ 0 w 12192000"/>
              <a:gd name="connsiteY9" fmla="*/ 0 h 3989761"/>
              <a:gd name="connsiteX0" fmla="*/ 0 w 12192000"/>
              <a:gd name="connsiteY0" fmla="*/ 0 h 3989761"/>
              <a:gd name="connsiteX1" fmla="*/ 12192000 w 12192000"/>
              <a:gd name="connsiteY1" fmla="*/ 0 h 3989761"/>
              <a:gd name="connsiteX2" fmla="*/ 12192000 w 12192000"/>
              <a:gd name="connsiteY2" fmla="*/ 267665 h 3989761"/>
              <a:gd name="connsiteX3" fmla="*/ 12192000 w 12192000"/>
              <a:gd name="connsiteY3" fmla="*/ 590309 h 3989761"/>
              <a:gd name="connsiteX4" fmla="*/ 12192000 w 12192000"/>
              <a:gd name="connsiteY4" fmla="*/ 1873652 h 3989761"/>
              <a:gd name="connsiteX5" fmla="*/ 852622 w 12192000"/>
              <a:gd name="connsiteY5" fmla="*/ 3968814 h 3989761"/>
              <a:gd name="connsiteX6" fmla="*/ 0 w 12192000"/>
              <a:gd name="connsiteY6" fmla="*/ 3537088 h 3989761"/>
              <a:gd name="connsiteX7" fmla="*/ 0 w 12192000"/>
              <a:gd name="connsiteY7" fmla="*/ 590309 h 3989761"/>
              <a:gd name="connsiteX8" fmla="*/ 0 w 12192000"/>
              <a:gd name="connsiteY8" fmla="*/ 267665 h 3989761"/>
              <a:gd name="connsiteX9" fmla="*/ 0 w 12192000"/>
              <a:gd name="connsiteY9" fmla="*/ 0 h 3989761"/>
              <a:gd name="connsiteX0" fmla="*/ 0 w 12192000"/>
              <a:gd name="connsiteY0" fmla="*/ 0 h 3822581"/>
              <a:gd name="connsiteX1" fmla="*/ 12192000 w 12192000"/>
              <a:gd name="connsiteY1" fmla="*/ 0 h 3822581"/>
              <a:gd name="connsiteX2" fmla="*/ 12192000 w 12192000"/>
              <a:gd name="connsiteY2" fmla="*/ 267665 h 3822581"/>
              <a:gd name="connsiteX3" fmla="*/ 12192000 w 12192000"/>
              <a:gd name="connsiteY3" fmla="*/ 590309 h 3822581"/>
              <a:gd name="connsiteX4" fmla="*/ 12192000 w 12192000"/>
              <a:gd name="connsiteY4" fmla="*/ 1873652 h 3822581"/>
              <a:gd name="connsiteX5" fmla="*/ 860860 w 12192000"/>
              <a:gd name="connsiteY5" fmla="*/ 3779344 h 3822581"/>
              <a:gd name="connsiteX6" fmla="*/ 0 w 12192000"/>
              <a:gd name="connsiteY6" fmla="*/ 3537088 h 3822581"/>
              <a:gd name="connsiteX7" fmla="*/ 0 w 12192000"/>
              <a:gd name="connsiteY7" fmla="*/ 590309 h 3822581"/>
              <a:gd name="connsiteX8" fmla="*/ 0 w 12192000"/>
              <a:gd name="connsiteY8" fmla="*/ 267665 h 3822581"/>
              <a:gd name="connsiteX9" fmla="*/ 0 w 12192000"/>
              <a:gd name="connsiteY9" fmla="*/ 0 h 3822581"/>
              <a:gd name="connsiteX0" fmla="*/ 0 w 12192000"/>
              <a:gd name="connsiteY0" fmla="*/ 0 h 3822581"/>
              <a:gd name="connsiteX1" fmla="*/ 12192000 w 12192000"/>
              <a:gd name="connsiteY1" fmla="*/ 0 h 3822581"/>
              <a:gd name="connsiteX2" fmla="*/ 12192000 w 12192000"/>
              <a:gd name="connsiteY2" fmla="*/ 267665 h 3822581"/>
              <a:gd name="connsiteX3" fmla="*/ 12192000 w 12192000"/>
              <a:gd name="connsiteY3" fmla="*/ 590309 h 3822581"/>
              <a:gd name="connsiteX4" fmla="*/ 12192000 w 12192000"/>
              <a:gd name="connsiteY4" fmla="*/ 1873652 h 3822581"/>
              <a:gd name="connsiteX5" fmla="*/ 860860 w 12192000"/>
              <a:gd name="connsiteY5" fmla="*/ 3779344 h 3822581"/>
              <a:gd name="connsiteX6" fmla="*/ 0 w 12192000"/>
              <a:gd name="connsiteY6" fmla="*/ 3537088 h 3822581"/>
              <a:gd name="connsiteX7" fmla="*/ 0 w 12192000"/>
              <a:gd name="connsiteY7" fmla="*/ 590309 h 3822581"/>
              <a:gd name="connsiteX8" fmla="*/ 0 w 12192000"/>
              <a:gd name="connsiteY8" fmla="*/ 267665 h 3822581"/>
              <a:gd name="connsiteX9" fmla="*/ 0 w 12192000"/>
              <a:gd name="connsiteY9" fmla="*/ 0 h 38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822581">
                <a:moveTo>
                  <a:pt x="0" y="0"/>
                </a:moveTo>
                <a:lnTo>
                  <a:pt x="12192000" y="0"/>
                </a:lnTo>
                <a:lnTo>
                  <a:pt x="12192000" y="267665"/>
                </a:lnTo>
                <a:lnTo>
                  <a:pt x="12192000" y="590309"/>
                </a:lnTo>
                <a:lnTo>
                  <a:pt x="12192000" y="1873652"/>
                </a:lnTo>
                <a:cubicBezTo>
                  <a:pt x="6175007" y="-1403823"/>
                  <a:pt x="2609016" y="3071892"/>
                  <a:pt x="860860" y="3779344"/>
                </a:cubicBezTo>
                <a:cubicBezTo>
                  <a:pt x="436610" y="3874332"/>
                  <a:pt x="210066" y="3821040"/>
                  <a:pt x="0" y="3537088"/>
                </a:cubicBezTo>
                <a:lnTo>
                  <a:pt x="0" y="590309"/>
                </a:lnTo>
                <a:lnTo>
                  <a:pt x="0" y="267665"/>
                </a:lnTo>
                <a:lnTo>
                  <a:pt x="0" y="0"/>
                </a:lnTo>
                <a:close/>
              </a:path>
            </a:pathLst>
          </a:custGeom>
          <a:solidFill>
            <a:schemeClr val="bg1"/>
          </a:solidFill>
          <a:ln>
            <a:noFill/>
          </a:ln>
          <a:effectLst>
            <a:outerShdw blurRad="546100" dist="393700" dir="162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제목 14">
            <a:extLst>
              <a:ext uri="{FF2B5EF4-FFF2-40B4-BE49-F238E27FC236}">
                <a16:creationId xmlns:a16="http://schemas.microsoft.com/office/drawing/2014/main" id="{B99FF4C6-062D-4ABD-A789-476CA077A821}"/>
              </a:ext>
            </a:extLst>
          </p:cNvPr>
          <p:cNvSpPr>
            <a:spLocks noGrp="1"/>
          </p:cNvSpPr>
          <p:nvPr>
            <p:ph type="title"/>
          </p:nvPr>
        </p:nvSpPr>
        <p:spPr>
          <a:xfrm>
            <a:off x="838199" y="3097879"/>
            <a:ext cx="10512425" cy="791497"/>
          </a:xfrm>
          <a:prstGeom prst="rect">
            <a:avLst/>
          </a:prstGeom>
        </p:spPr>
        <p:txBody>
          <a:bodyPr/>
          <a:lstStyle>
            <a:lvl1pPr>
              <a:defRPr sz="4400" b="1">
                <a:solidFill>
                  <a:schemeClr val="tx1"/>
                </a:solidFill>
              </a:defRPr>
            </a:lvl1pPr>
          </a:lstStyle>
          <a:p>
            <a:r>
              <a:rPr lang="ko-KR" altLang="en-US" dirty="0"/>
              <a:t>마스터 제목 스타일 편집</a:t>
            </a:r>
          </a:p>
        </p:txBody>
      </p:sp>
      <p:sp>
        <p:nvSpPr>
          <p:cNvPr id="17" name="텍스트 개체 틀 16">
            <a:extLst>
              <a:ext uri="{FF2B5EF4-FFF2-40B4-BE49-F238E27FC236}">
                <a16:creationId xmlns:a16="http://schemas.microsoft.com/office/drawing/2014/main" id="{A8A70492-03A4-4C70-881C-00247A406C2E}"/>
              </a:ext>
            </a:extLst>
          </p:cNvPr>
          <p:cNvSpPr>
            <a:spLocks noGrp="1"/>
          </p:cNvSpPr>
          <p:nvPr>
            <p:ph type="body" sz="quarter" idx="10"/>
          </p:nvPr>
        </p:nvSpPr>
        <p:spPr>
          <a:xfrm>
            <a:off x="3934617" y="3943010"/>
            <a:ext cx="4319587" cy="423390"/>
          </a:xfrm>
          <a:prstGeom prst="rect">
            <a:avLst/>
          </a:prstGeom>
        </p:spPr>
        <p:txBody>
          <a:bodyPr/>
          <a:lstStyle>
            <a:lvl1pPr marL="0" indent="0" algn="ctr">
              <a:buNone/>
              <a:defRPr sz="2000"/>
            </a:lvl1pPr>
          </a:lstStyle>
          <a:p>
            <a:pPr lvl="0"/>
            <a:endParaRPr lang="ko-KR" altLang="en-US" dirty="0"/>
          </a:p>
        </p:txBody>
      </p:sp>
      <p:sp>
        <p:nvSpPr>
          <p:cNvPr id="21" name="텍스트 개체 틀 20">
            <a:extLst>
              <a:ext uri="{FF2B5EF4-FFF2-40B4-BE49-F238E27FC236}">
                <a16:creationId xmlns:a16="http://schemas.microsoft.com/office/drawing/2014/main" id="{D499B460-1ED6-49DA-8157-388FBEAB8950}"/>
              </a:ext>
            </a:extLst>
          </p:cNvPr>
          <p:cNvSpPr>
            <a:spLocks noGrp="1"/>
          </p:cNvSpPr>
          <p:nvPr>
            <p:ph type="body" sz="quarter" idx="11"/>
          </p:nvPr>
        </p:nvSpPr>
        <p:spPr>
          <a:xfrm>
            <a:off x="5122066" y="4398210"/>
            <a:ext cx="1944687" cy="423863"/>
          </a:xfrm>
          <a:prstGeom prst="rect">
            <a:avLst/>
          </a:prstGeom>
        </p:spPr>
        <p:txBody>
          <a:bodyPr/>
          <a:lstStyle>
            <a:lvl1pPr marL="0" indent="0">
              <a:buNone/>
              <a:defRPr sz="1400" i="1"/>
            </a:lvl1pPr>
          </a:lstStyle>
          <a:p>
            <a:pPr lvl="0"/>
            <a:endParaRPr lang="ko-KR" altLang="en-US" dirty="0"/>
          </a:p>
        </p:txBody>
      </p:sp>
    </p:spTree>
    <p:extLst>
      <p:ext uri="{BB962C8B-B14F-4D97-AF65-F5344CB8AC3E}">
        <p14:creationId xmlns:p14="http://schemas.microsoft.com/office/powerpoint/2010/main" val="31017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26" name="텍스트 개체 틀 25">
            <a:extLst>
              <a:ext uri="{FF2B5EF4-FFF2-40B4-BE49-F238E27FC236}">
                <a16:creationId xmlns:a16="http://schemas.microsoft.com/office/drawing/2014/main" id="{149FEBD9-5E56-4A6D-97AE-52626156763C}"/>
              </a:ext>
            </a:extLst>
          </p:cNvPr>
          <p:cNvSpPr>
            <a:spLocks noGrp="1"/>
          </p:cNvSpPr>
          <p:nvPr>
            <p:ph type="body" sz="quarter" idx="10"/>
          </p:nvPr>
        </p:nvSpPr>
        <p:spPr>
          <a:xfrm>
            <a:off x="7906347" y="1415310"/>
            <a:ext cx="3059113" cy="923078"/>
          </a:xfrm>
          <a:prstGeom prst="rect">
            <a:avLst/>
          </a:prstGeom>
        </p:spPr>
        <p:txBody>
          <a:bodyPr/>
          <a:lstStyle>
            <a:lvl1pPr marL="0" indent="0">
              <a:buNone/>
              <a:defRPr sz="1400"/>
            </a:lvl1pPr>
          </a:lstStyle>
          <a:p>
            <a:pPr lvl="0"/>
            <a:endParaRPr lang="ko-KR" altLang="en-US" dirty="0"/>
          </a:p>
        </p:txBody>
      </p:sp>
      <p:sp>
        <p:nvSpPr>
          <p:cNvPr id="3" name="Rounded Rectangle 96">
            <a:extLst>
              <a:ext uri="{FF2B5EF4-FFF2-40B4-BE49-F238E27FC236}">
                <a16:creationId xmlns:a16="http://schemas.microsoft.com/office/drawing/2014/main" id="{03D3EC51-76E9-44FD-8075-AB787CDAD668}"/>
              </a:ext>
            </a:extLst>
          </p:cNvPr>
          <p:cNvSpPr/>
          <p:nvPr userDrawn="1"/>
        </p:nvSpPr>
        <p:spPr>
          <a:xfrm>
            <a:off x="5726635" y="1929229"/>
            <a:ext cx="1219926" cy="383656"/>
          </a:xfrm>
          <a:prstGeom prst="rect">
            <a:avLst/>
          </a:prstGeom>
          <a:solidFill>
            <a:srgbClr val="F79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 name="Circle: Hollow 49">
            <a:extLst>
              <a:ext uri="{FF2B5EF4-FFF2-40B4-BE49-F238E27FC236}">
                <a16:creationId xmlns:a16="http://schemas.microsoft.com/office/drawing/2014/main" id="{53B6644A-FAC0-46E4-80CA-AEEF208065B7}"/>
              </a:ext>
            </a:extLst>
          </p:cNvPr>
          <p:cNvSpPr/>
          <p:nvPr userDrawn="1"/>
        </p:nvSpPr>
        <p:spPr>
          <a:xfrm>
            <a:off x="6205608" y="789658"/>
            <a:ext cx="1519599" cy="1519599"/>
          </a:xfrm>
          <a:prstGeom prst="donut">
            <a:avLst/>
          </a:prstGeom>
          <a:solidFill>
            <a:srgbClr val="F79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ed Rectangle 96">
            <a:extLst>
              <a:ext uri="{FF2B5EF4-FFF2-40B4-BE49-F238E27FC236}">
                <a16:creationId xmlns:a16="http://schemas.microsoft.com/office/drawing/2014/main" id="{60A553B8-82F9-400F-88BD-796D2E6E198C}"/>
              </a:ext>
            </a:extLst>
          </p:cNvPr>
          <p:cNvSpPr/>
          <p:nvPr userDrawn="1"/>
        </p:nvSpPr>
        <p:spPr>
          <a:xfrm>
            <a:off x="6984253" y="789658"/>
            <a:ext cx="5207747" cy="383656"/>
          </a:xfrm>
          <a:prstGeom prst="rect">
            <a:avLst/>
          </a:prstGeom>
          <a:solidFill>
            <a:srgbClr val="F79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6" name="Rounded Rectangle 96">
            <a:extLst>
              <a:ext uri="{FF2B5EF4-FFF2-40B4-BE49-F238E27FC236}">
                <a16:creationId xmlns:a16="http://schemas.microsoft.com/office/drawing/2014/main" id="{BF390984-93D9-4A02-9243-97D4132632F2}"/>
              </a:ext>
            </a:extLst>
          </p:cNvPr>
          <p:cNvSpPr/>
          <p:nvPr userDrawn="1"/>
        </p:nvSpPr>
        <p:spPr>
          <a:xfrm>
            <a:off x="4469016" y="3068800"/>
            <a:ext cx="1219926" cy="38365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7" name="Circle: Hollow 47">
            <a:extLst>
              <a:ext uri="{FF2B5EF4-FFF2-40B4-BE49-F238E27FC236}">
                <a16:creationId xmlns:a16="http://schemas.microsoft.com/office/drawing/2014/main" id="{0CCE27DB-C519-4E01-8366-16351690C16E}"/>
              </a:ext>
            </a:extLst>
          </p:cNvPr>
          <p:cNvSpPr/>
          <p:nvPr userDrawn="1"/>
        </p:nvSpPr>
        <p:spPr>
          <a:xfrm>
            <a:off x="4947989" y="1929229"/>
            <a:ext cx="1519599" cy="1519599"/>
          </a:xfrm>
          <a:prstGeom prst="donu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96">
            <a:extLst>
              <a:ext uri="{FF2B5EF4-FFF2-40B4-BE49-F238E27FC236}">
                <a16:creationId xmlns:a16="http://schemas.microsoft.com/office/drawing/2014/main" id="{E3EECEC4-4758-44F4-BBC9-2A733902282E}"/>
              </a:ext>
            </a:extLst>
          </p:cNvPr>
          <p:cNvSpPr/>
          <p:nvPr userDrawn="1"/>
        </p:nvSpPr>
        <p:spPr>
          <a:xfrm>
            <a:off x="3211397" y="4208371"/>
            <a:ext cx="1219926" cy="38365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9" name="Circle: Hollow 45">
            <a:extLst>
              <a:ext uri="{FF2B5EF4-FFF2-40B4-BE49-F238E27FC236}">
                <a16:creationId xmlns:a16="http://schemas.microsoft.com/office/drawing/2014/main" id="{BDFC75AE-EDE5-4AEA-BF04-A4997D46C1CA}"/>
              </a:ext>
            </a:extLst>
          </p:cNvPr>
          <p:cNvSpPr/>
          <p:nvPr userDrawn="1"/>
        </p:nvSpPr>
        <p:spPr>
          <a:xfrm>
            <a:off x="3690370" y="3068800"/>
            <a:ext cx="1519599" cy="1519599"/>
          </a:xfrm>
          <a:prstGeom prst="donu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11">
            <a:extLst>
              <a:ext uri="{FF2B5EF4-FFF2-40B4-BE49-F238E27FC236}">
                <a16:creationId xmlns:a16="http://schemas.microsoft.com/office/drawing/2014/main" id="{615DE86C-B68E-4794-A1D6-01AF90335BCB}"/>
              </a:ext>
            </a:extLst>
          </p:cNvPr>
          <p:cNvSpPr/>
          <p:nvPr userDrawn="1"/>
        </p:nvSpPr>
        <p:spPr>
          <a:xfrm>
            <a:off x="2451895" y="4417178"/>
            <a:ext cx="1319030" cy="1319030"/>
          </a:xfrm>
          <a:prstGeom prst="ellipse">
            <a:avLst/>
          </a:prstGeom>
          <a:solidFill>
            <a:schemeClr val="tx2">
              <a:lumMod val="40000"/>
              <a:lumOff val="60000"/>
            </a:schemeClr>
          </a:solidFill>
          <a:ln w="139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1" name="Rounded Rectangle 96">
            <a:extLst>
              <a:ext uri="{FF2B5EF4-FFF2-40B4-BE49-F238E27FC236}">
                <a16:creationId xmlns:a16="http://schemas.microsoft.com/office/drawing/2014/main" id="{8AF87DB0-5070-4A41-A573-4AEBA4DB62EF}"/>
              </a:ext>
            </a:extLst>
          </p:cNvPr>
          <p:cNvSpPr/>
          <p:nvPr userDrawn="1"/>
        </p:nvSpPr>
        <p:spPr>
          <a:xfrm>
            <a:off x="0" y="5344314"/>
            <a:ext cx="3188778" cy="38365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1" name="Circle: Hollow 43">
            <a:extLst>
              <a:ext uri="{FF2B5EF4-FFF2-40B4-BE49-F238E27FC236}">
                <a16:creationId xmlns:a16="http://schemas.microsoft.com/office/drawing/2014/main" id="{9A681C7B-B0A9-484D-931F-0FA51847308A}"/>
              </a:ext>
            </a:extLst>
          </p:cNvPr>
          <p:cNvSpPr/>
          <p:nvPr userDrawn="1"/>
        </p:nvSpPr>
        <p:spPr>
          <a:xfrm>
            <a:off x="2432751" y="4208371"/>
            <a:ext cx="1519599" cy="1519599"/>
          </a:xfrm>
          <a:prstGeom prst="donu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텍스트 개체 틀 25">
            <a:extLst>
              <a:ext uri="{FF2B5EF4-FFF2-40B4-BE49-F238E27FC236}">
                <a16:creationId xmlns:a16="http://schemas.microsoft.com/office/drawing/2014/main" id="{77D214F1-BCD3-43F9-A986-20FA2A8D225D}"/>
              </a:ext>
            </a:extLst>
          </p:cNvPr>
          <p:cNvSpPr>
            <a:spLocks noGrp="1"/>
          </p:cNvSpPr>
          <p:nvPr>
            <p:ph type="body" sz="quarter" idx="11"/>
          </p:nvPr>
        </p:nvSpPr>
        <p:spPr>
          <a:xfrm>
            <a:off x="6825881" y="2607261"/>
            <a:ext cx="3059113" cy="923078"/>
          </a:xfrm>
          <a:prstGeom prst="rect">
            <a:avLst/>
          </a:prstGeom>
        </p:spPr>
        <p:txBody>
          <a:bodyPr/>
          <a:lstStyle>
            <a:lvl1pPr marL="0" indent="0">
              <a:buNone/>
              <a:defRPr sz="1400"/>
            </a:lvl1pPr>
          </a:lstStyle>
          <a:p>
            <a:pPr lvl="0"/>
            <a:endParaRPr lang="ko-KR" altLang="en-US" dirty="0"/>
          </a:p>
        </p:txBody>
      </p:sp>
      <p:sp>
        <p:nvSpPr>
          <p:cNvPr id="28" name="텍스트 개체 틀 25">
            <a:extLst>
              <a:ext uri="{FF2B5EF4-FFF2-40B4-BE49-F238E27FC236}">
                <a16:creationId xmlns:a16="http://schemas.microsoft.com/office/drawing/2014/main" id="{28AE6F2E-DA74-4440-8597-0F0CC759369E}"/>
              </a:ext>
            </a:extLst>
          </p:cNvPr>
          <p:cNvSpPr>
            <a:spLocks noGrp="1"/>
          </p:cNvSpPr>
          <p:nvPr>
            <p:ph type="body" sz="quarter" idx="12"/>
          </p:nvPr>
        </p:nvSpPr>
        <p:spPr>
          <a:xfrm>
            <a:off x="5573311" y="3725356"/>
            <a:ext cx="3059113" cy="923078"/>
          </a:xfrm>
          <a:prstGeom prst="rect">
            <a:avLst/>
          </a:prstGeom>
        </p:spPr>
        <p:txBody>
          <a:bodyPr/>
          <a:lstStyle>
            <a:lvl1pPr marL="0" indent="0">
              <a:buNone/>
              <a:defRPr sz="1400"/>
            </a:lvl1pPr>
          </a:lstStyle>
          <a:p>
            <a:pPr lvl="0"/>
            <a:endParaRPr lang="ko-KR" altLang="en-US" dirty="0"/>
          </a:p>
        </p:txBody>
      </p:sp>
      <p:sp>
        <p:nvSpPr>
          <p:cNvPr id="29" name="텍스트 개체 틀 25">
            <a:extLst>
              <a:ext uri="{FF2B5EF4-FFF2-40B4-BE49-F238E27FC236}">
                <a16:creationId xmlns:a16="http://schemas.microsoft.com/office/drawing/2014/main" id="{0D084702-0CFE-4192-AD53-DE1D2E9460AA}"/>
              </a:ext>
            </a:extLst>
          </p:cNvPr>
          <p:cNvSpPr>
            <a:spLocks noGrp="1"/>
          </p:cNvSpPr>
          <p:nvPr>
            <p:ph type="body" sz="quarter" idx="13"/>
          </p:nvPr>
        </p:nvSpPr>
        <p:spPr>
          <a:xfrm>
            <a:off x="4319051" y="4968958"/>
            <a:ext cx="3059113" cy="923078"/>
          </a:xfrm>
          <a:prstGeom prst="rect">
            <a:avLst/>
          </a:prstGeom>
        </p:spPr>
        <p:txBody>
          <a:bodyPr/>
          <a:lstStyle>
            <a:lvl1pPr marL="0" indent="0">
              <a:buNone/>
              <a:defRPr sz="1400"/>
            </a:lvl1pPr>
          </a:lstStyle>
          <a:p>
            <a:pPr lvl="0"/>
            <a:endParaRPr lang="ko-KR" altLang="en-US" dirty="0"/>
          </a:p>
        </p:txBody>
      </p:sp>
      <p:sp>
        <p:nvSpPr>
          <p:cNvPr id="32" name="TextBox 31">
            <a:extLst>
              <a:ext uri="{FF2B5EF4-FFF2-40B4-BE49-F238E27FC236}">
                <a16:creationId xmlns:a16="http://schemas.microsoft.com/office/drawing/2014/main" id="{1B68CAA8-4ECD-4319-B6A1-3DD63FBB20D3}"/>
              </a:ext>
            </a:extLst>
          </p:cNvPr>
          <p:cNvSpPr txBox="1"/>
          <p:nvPr userDrawn="1"/>
        </p:nvSpPr>
        <p:spPr>
          <a:xfrm>
            <a:off x="968818" y="658320"/>
            <a:ext cx="2852542" cy="707886"/>
          </a:xfrm>
          <a:prstGeom prst="rect">
            <a:avLst/>
          </a:prstGeom>
          <a:noFill/>
        </p:spPr>
        <p:txBody>
          <a:bodyPr wrap="square" rtlCol="0">
            <a:spAutoFit/>
          </a:bodyPr>
          <a:lstStyle/>
          <a:p>
            <a:r>
              <a:rPr lang="ko-KR" altLang="en-US" sz="4000" b="1"/>
              <a:t>목차</a:t>
            </a:r>
            <a:endParaRPr lang="ko-KR" altLang="en-US" sz="4000" b="1" dirty="0"/>
          </a:p>
        </p:txBody>
      </p:sp>
    </p:spTree>
    <p:extLst>
      <p:ext uri="{BB962C8B-B14F-4D97-AF65-F5344CB8AC3E}">
        <p14:creationId xmlns:p14="http://schemas.microsoft.com/office/powerpoint/2010/main" val="321288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10" name="Freeform: Shape 6">
            <a:extLst>
              <a:ext uri="{FF2B5EF4-FFF2-40B4-BE49-F238E27FC236}">
                <a16:creationId xmlns:a16="http://schemas.microsoft.com/office/drawing/2014/main" id="{499A266C-C0C4-41CA-BDF3-844D81445878}"/>
              </a:ext>
            </a:extLst>
          </p:cNvPr>
          <p:cNvSpPr/>
          <p:nvPr userDrawn="1"/>
        </p:nvSpPr>
        <p:spPr>
          <a:xfrm>
            <a:off x="-1" y="1"/>
            <a:ext cx="11278983" cy="550266"/>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tx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8">
            <a:extLst>
              <a:ext uri="{FF2B5EF4-FFF2-40B4-BE49-F238E27FC236}">
                <a16:creationId xmlns:a16="http://schemas.microsoft.com/office/drawing/2014/main" id="{630C6F2C-8838-48B8-8655-5FF6298A43EE}"/>
              </a:ext>
            </a:extLst>
          </p:cNvPr>
          <p:cNvSpPr/>
          <p:nvPr userDrawn="1"/>
        </p:nvSpPr>
        <p:spPr>
          <a:xfrm>
            <a:off x="11495013" y="1"/>
            <a:ext cx="700905" cy="550266"/>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rgbClr val="F79F5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제목 11">
            <a:extLst>
              <a:ext uri="{FF2B5EF4-FFF2-40B4-BE49-F238E27FC236}">
                <a16:creationId xmlns:a16="http://schemas.microsoft.com/office/drawing/2014/main" id="{28ADCA34-5BFB-484E-BAEC-A600801CDBA7}"/>
              </a:ext>
            </a:extLst>
          </p:cNvPr>
          <p:cNvSpPr>
            <a:spLocks noGrp="1"/>
          </p:cNvSpPr>
          <p:nvPr>
            <p:ph type="title"/>
          </p:nvPr>
        </p:nvSpPr>
        <p:spPr>
          <a:xfrm>
            <a:off x="888404" y="36008"/>
            <a:ext cx="10512425" cy="478251"/>
          </a:xfrm>
          <a:prstGeom prst="rect">
            <a:avLst/>
          </a:prstGeom>
        </p:spPr>
        <p:txBody>
          <a:bodyPr/>
          <a:lstStyle>
            <a:lvl1pPr algn="l">
              <a:defRPr sz="2800" b="1"/>
            </a:lvl1pPr>
          </a:lstStyle>
          <a:p>
            <a:r>
              <a:rPr lang="ko-KR" altLang="en-US" dirty="0"/>
              <a:t>마스터 제목 스타일 편집</a:t>
            </a:r>
          </a:p>
        </p:txBody>
      </p:sp>
      <p:sp>
        <p:nvSpPr>
          <p:cNvPr id="14" name="내용 개체 틀 13">
            <a:extLst>
              <a:ext uri="{FF2B5EF4-FFF2-40B4-BE49-F238E27FC236}">
                <a16:creationId xmlns:a16="http://schemas.microsoft.com/office/drawing/2014/main" id="{99D6D569-98C6-455E-8F37-9550DF47D3A7}"/>
              </a:ext>
            </a:extLst>
          </p:cNvPr>
          <p:cNvSpPr>
            <a:spLocks noGrp="1"/>
          </p:cNvSpPr>
          <p:nvPr>
            <p:ph sz="quarter" idx="10"/>
          </p:nvPr>
        </p:nvSpPr>
        <p:spPr>
          <a:xfrm>
            <a:off x="405780" y="838203"/>
            <a:ext cx="4320480" cy="5760730"/>
          </a:xfrm>
          <a:prstGeom prst="rect">
            <a:avLst/>
          </a:prstGeom>
        </p:spPr>
        <p:txBody>
          <a:bodyPr/>
          <a:lstStyle>
            <a:lvl1pPr marL="0" indent="0">
              <a:buNone/>
              <a:defRPr sz="1800"/>
            </a:lvl1pPr>
          </a:lstStyle>
          <a:p>
            <a:pPr lvl="0"/>
            <a:endParaRPr lang="ko-KR" altLang="en-US" dirty="0"/>
          </a:p>
        </p:txBody>
      </p:sp>
      <p:sp>
        <p:nvSpPr>
          <p:cNvPr id="15" name="내용 개체 틀 13">
            <a:extLst>
              <a:ext uri="{FF2B5EF4-FFF2-40B4-BE49-F238E27FC236}">
                <a16:creationId xmlns:a16="http://schemas.microsoft.com/office/drawing/2014/main" id="{A3B62948-7A6B-4102-932B-54253FC6D87E}"/>
              </a:ext>
            </a:extLst>
          </p:cNvPr>
          <p:cNvSpPr>
            <a:spLocks noGrp="1"/>
          </p:cNvSpPr>
          <p:nvPr>
            <p:ph sz="quarter" idx="11"/>
          </p:nvPr>
        </p:nvSpPr>
        <p:spPr>
          <a:xfrm>
            <a:off x="5020868" y="838203"/>
            <a:ext cx="6768731" cy="5760730"/>
          </a:xfrm>
          <a:prstGeom prst="rect">
            <a:avLst/>
          </a:prstGeom>
        </p:spPr>
        <p:txBody>
          <a:bodyPr anchor="ctr"/>
          <a:lstStyle>
            <a:lvl1pPr marL="0" indent="0">
              <a:lnSpc>
                <a:spcPct val="150000"/>
              </a:lnSpc>
              <a:buNone/>
              <a:defRPr sz="1400"/>
            </a:lvl1pPr>
          </a:lstStyle>
          <a:p>
            <a:pPr lvl="0"/>
            <a:endParaRPr lang="ko-KR" altLang="en-US" dirty="0"/>
          </a:p>
        </p:txBody>
      </p:sp>
    </p:spTree>
    <p:extLst>
      <p:ext uri="{BB962C8B-B14F-4D97-AF65-F5344CB8AC3E}">
        <p14:creationId xmlns:p14="http://schemas.microsoft.com/office/powerpoint/2010/main" val="168299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사용자 지정 레이아웃">
    <p:spTree>
      <p:nvGrpSpPr>
        <p:cNvPr id="1" name=""/>
        <p:cNvGrpSpPr/>
        <p:nvPr/>
      </p:nvGrpSpPr>
      <p:grpSpPr>
        <a:xfrm>
          <a:off x="0" y="0"/>
          <a:ext cx="0" cy="0"/>
          <a:chOff x="0" y="0"/>
          <a:chExt cx="0" cy="0"/>
        </a:xfrm>
      </p:grpSpPr>
      <p:sp>
        <p:nvSpPr>
          <p:cNvPr id="10" name="Freeform: Shape 6">
            <a:extLst>
              <a:ext uri="{FF2B5EF4-FFF2-40B4-BE49-F238E27FC236}">
                <a16:creationId xmlns:a16="http://schemas.microsoft.com/office/drawing/2014/main" id="{499A266C-C0C4-41CA-BDF3-844D81445878}"/>
              </a:ext>
            </a:extLst>
          </p:cNvPr>
          <p:cNvSpPr/>
          <p:nvPr userDrawn="1"/>
        </p:nvSpPr>
        <p:spPr>
          <a:xfrm>
            <a:off x="-1" y="1"/>
            <a:ext cx="11278983" cy="550266"/>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tx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8">
            <a:extLst>
              <a:ext uri="{FF2B5EF4-FFF2-40B4-BE49-F238E27FC236}">
                <a16:creationId xmlns:a16="http://schemas.microsoft.com/office/drawing/2014/main" id="{630C6F2C-8838-48B8-8655-5FF6298A43EE}"/>
              </a:ext>
            </a:extLst>
          </p:cNvPr>
          <p:cNvSpPr/>
          <p:nvPr userDrawn="1"/>
        </p:nvSpPr>
        <p:spPr>
          <a:xfrm>
            <a:off x="11495013" y="1"/>
            <a:ext cx="700905" cy="550266"/>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rgbClr val="F79F5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제목 11">
            <a:extLst>
              <a:ext uri="{FF2B5EF4-FFF2-40B4-BE49-F238E27FC236}">
                <a16:creationId xmlns:a16="http://schemas.microsoft.com/office/drawing/2014/main" id="{28ADCA34-5BFB-484E-BAEC-A600801CDBA7}"/>
              </a:ext>
            </a:extLst>
          </p:cNvPr>
          <p:cNvSpPr>
            <a:spLocks noGrp="1"/>
          </p:cNvSpPr>
          <p:nvPr>
            <p:ph type="title"/>
          </p:nvPr>
        </p:nvSpPr>
        <p:spPr>
          <a:xfrm>
            <a:off x="888404" y="36008"/>
            <a:ext cx="10512425" cy="478251"/>
          </a:xfrm>
          <a:prstGeom prst="rect">
            <a:avLst/>
          </a:prstGeom>
        </p:spPr>
        <p:txBody>
          <a:bodyPr/>
          <a:lstStyle>
            <a:lvl1pPr algn="l">
              <a:defRPr sz="2800" b="1"/>
            </a:lvl1pPr>
          </a:lstStyle>
          <a:p>
            <a:r>
              <a:rPr lang="ko-KR" altLang="en-US" dirty="0"/>
              <a:t>마스터 제목 스타일 편집</a:t>
            </a:r>
          </a:p>
        </p:txBody>
      </p:sp>
      <p:sp>
        <p:nvSpPr>
          <p:cNvPr id="14" name="내용 개체 틀 13">
            <a:extLst>
              <a:ext uri="{FF2B5EF4-FFF2-40B4-BE49-F238E27FC236}">
                <a16:creationId xmlns:a16="http://schemas.microsoft.com/office/drawing/2014/main" id="{99D6D569-98C6-455E-8F37-9550DF47D3A7}"/>
              </a:ext>
            </a:extLst>
          </p:cNvPr>
          <p:cNvSpPr>
            <a:spLocks noGrp="1"/>
          </p:cNvSpPr>
          <p:nvPr>
            <p:ph sz="quarter" idx="10"/>
          </p:nvPr>
        </p:nvSpPr>
        <p:spPr>
          <a:xfrm>
            <a:off x="405780" y="838203"/>
            <a:ext cx="4320480" cy="2736400"/>
          </a:xfrm>
          <a:prstGeom prst="rect">
            <a:avLst/>
          </a:prstGeom>
        </p:spPr>
        <p:txBody>
          <a:bodyPr/>
          <a:lstStyle>
            <a:lvl1pPr marL="0" indent="0">
              <a:buNone/>
              <a:defRPr sz="1800"/>
            </a:lvl1pPr>
          </a:lstStyle>
          <a:p>
            <a:pPr lvl="0"/>
            <a:endParaRPr lang="ko-KR" altLang="en-US" dirty="0"/>
          </a:p>
        </p:txBody>
      </p:sp>
      <p:sp>
        <p:nvSpPr>
          <p:cNvPr id="15" name="내용 개체 틀 13">
            <a:extLst>
              <a:ext uri="{FF2B5EF4-FFF2-40B4-BE49-F238E27FC236}">
                <a16:creationId xmlns:a16="http://schemas.microsoft.com/office/drawing/2014/main" id="{A3B62948-7A6B-4102-932B-54253FC6D87E}"/>
              </a:ext>
            </a:extLst>
          </p:cNvPr>
          <p:cNvSpPr>
            <a:spLocks noGrp="1"/>
          </p:cNvSpPr>
          <p:nvPr>
            <p:ph sz="quarter" idx="11"/>
          </p:nvPr>
        </p:nvSpPr>
        <p:spPr>
          <a:xfrm>
            <a:off x="5020868" y="838203"/>
            <a:ext cx="6768731" cy="5760730"/>
          </a:xfrm>
          <a:prstGeom prst="rect">
            <a:avLst/>
          </a:prstGeom>
        </p:spPr>
        <p:txBody>
          <a:bodyPr anchor="ctr"/>
          <a:lstStyle>
            <a:lvl1pPr marL="0" indent="0">
              <a:lnSpc>
                <a:spcPct val="150000"/>
              </a:lnSpc>
              <a:buNone/>
              <a:defRPr sz="1400"/>
            </a:lvl1pPr>
          </a:lstStyle>
          <a:p>
            <a:pPr lvl="0"/>
            <a:endParaRPr lang="ko-KR" altLang="en-US" dirty="0"/>
          </a:p>
        </p:txBody>
      </p:sp>
      <p:sp>
        <p:nvSpPr>
          <p:cNvPr id="13" name="내용 개체 틀 13">
            <a:extLst>
              <a:ext uri="{FF2B5EF4-FFF2-40B4-BE49-F238E27FC236}">
                <a16:creationId xmlns:a16="http://schemas.microsoft.com/office/drawing/2014/main" id="{99D6D569-98C6-455E-8F37-9550DF47D3A7}"/>
              </a:ext>
            </a:extLst>
          </p:cNvPr>
          <p:cNvSpPr>
            <a:spLocks noGrp="1"/>
          </p:cNvSpPr>
          <p:nvPr>
            <p:ph sz="quarter" idx="12"/>
          </p:nvPr>
        </p:nvSpPr>
        <p:spPr>
          <a:xfrm>
            <a:off x="405780" y="3862538"/>
            <a:ext cx="4320480" cy="2736445"/>
          </a:xfrm>
          <a:prstGeom prst="rect">
            <a:avLst/>
          </a:prstGeom>
        </p:spPr>
        <p:txBody>
          <a:bodyPr/>
          <a:lstStyle>
            <a:lvl1pPr marL="0" indent="0">
              <a:buNone/>
              <a:defRPr sz="1800"/>
            </a:lvl1pPr>
          </a:lstStyle>
          <a:p>
            <a:pPr lvl="0"/>
            <a:endParaRPr lang="ko-KR" altLang="en-US" dirty="0"/>
          </a:p>
        </p:txBody>
      </p:sp>
    </p:spTree>
    <p:extLst>
      <p:ext uri="{BB962C8B-B14F-4D97-AF65-F5344CB8AC3E}">
        <p14:creationId xmlns:p14="http://schemas.microsoft.com/office/powerpoint/2010/main" val="198337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사용자 지정 레이아웃">
    <p:spTree>
      <p:nvGrpSpPr>
        <p:cNvPr id="1" name=""/>
        <p:cNvGrpSpPr/>
        <p:nvPr/>
      </p:nvGrpSpPr>
      <p:grpSpPr>
        <a:xfrm>
          <a:off x="0" y="0"/>
          <a:ext cx="0" cy="0"/>
          <a:chOff x="0" y="0"/>
          <a:chExt cx="0" cy="0"/>
        </a:xfrm>
      </p:grpSpPr>
      <p:sp>
        <p:nvSpPr>
          <p:cNvPr id="10" name="Freeform: Shape 6">
            <a:extLst>
              <a:ext uri="{FF2B5EF4-FFF2-40B4-BE49-F238E27FC236}">
                <a16:creationId xmlns:a16="http://schemas.microsoft.com/office/drawing/2014/main" id="{499A266C-C0C4-41CA-BDF3-844D81445878}"/>
              </a:ext>
            </a:extLst>
          </p:cNvPr>
          <p:cNvSpPr/>
          <p:nvPr userDrawn="1"/>
        </p:nvSpPr>
        <p:spPr>
          <a:xfrm>
            <a:off x="-1" y="1"/>
            <a:ext cx="11278983" cy="550266"/>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tx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8">
            <a:extLst>
              <a:ext uri="{FF2B5EF4-FFF2-40B4-BE49-F238E27FC236}">
                <a16:creationId xmlns:a16="http://schemas.microsoft.com/office/drawing/2014/main" id="{630C6F2C-8838-48B8-8655-5FF6298A43EE}"/>
              </a:ext>
            </a:extLst>
          </p:cNvPr>
          <p:cNvSpPr/>
          <p:nvPr userDrawn="1"/>
        </p:nvSpPr>
        <p:spPr>
          <a:xfrm>
            <a:off x="11495013" y="1"/>
            <a:ext cx="700905" cy="550266"/>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rgbClr val="F79F5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제목 11">
            <a:extLst>
              <a:ext uri="{FF2B5EF4-FFF2-40B4-BE49-F238E27FC236}">
                <a16:creationId xmlns:a16="http://schemas.microsoft.com/office/drawing/2014/main" id="{28ADCA34-5BFB-484E-BAEC-A600801CDBA7}"/>
              </a:ext>
            </a:extLst>
          </p:cNvPr>
          <p:cNvSpPr>
            <a:spLocks noGrp="1"/>
          </p:cNvSpPr>
          <p:nvPr>
            <p:ph type="title"/>
          </p:nvPr>
        </p:nvSpPr>
        <p:spPr>
          <a:xfrm>
            <a:off x="888404" y="36008"/>
            <a:ext cx="10512425" cy="478251"/>
          </a:xfrm>
          <a:prstGeom prst="rect">
            <a:avLst/>
          </a:prstGeom>
        </p:spPr>
        <p:txBody>
          <a:bodyPr/>
          <a:lstStyle>
            <a:lvl1pPr algn="l">
              <a:defRPr sz="2800" b="1"/>
            </a:lvl1pPr>
          </a:lstStyle>
          <a:p>
            <a:r>
              <a:rPr lang="ko-KR" altLang="en-US" dirty="0"/>
              <a:t>마스터 제목 스타일 편집</a:t>
            </a:r>
          </a:p>
        </p:txBody>
      </p:sp>
      <p:sp>
        <p:nvSpPr>
          <p:cNvPr id="14" name="내용 개체 틀 13">
            <a:extLst>
              <a:ext uri="{FF2B5EF4-FFF2-40B4-BE49-F238E27FC236}">
                <a16:creationId xmlns:a16="http://schemas.microsoft.com/office/drawing/2014/main" id="{99D6D569-98C6-455E-8F37-9550DF47D3A7}"/>
              </a:ext>
            </a:extLst>
          </p:cNvPr>
          <p:cNvSpPr>
            <a:spLocks noGrp="1"/>
          </p:cNvSpPr>
          <p:nvPr>
            <p:ph sz="quarter" idx="10"/>
          </p:nvPr>
        </p:nvSpPr>
        <p:spPr>
          <a:xfrm>
            <a:off x="6245007" y="3862539"/>
            <a:ext cx="5544592" cy="2412360"/>
          </a:xfrm>
          <a:prstGeom prst="rect">
            <a:avLst/>
          </a:prstGeom>
        </p:spPr>
        <p:txBody>
          <a:bodyPr/>
          <a:lstStyle>
            <a:lvl1pPr marL="0" indent="0">
              <a:buNone/>
              <a:defRPr sz="1800"/>
            </a:lvl1pPr>
          </a:lstStyle>
          <a:p>
            <a:pPr lvl="0"/>
            <a:endParaRPr lang="ko-KR" altLang="en-US" dirty="0"/>
          </a:p>
        </p:txBody>
      </p:sp>
      <p:sp>
        <p:nvSpPr>
          <p:cNvPr id="15" name="내용 개체 틀 13">
            <a:extLst>
              <a:ext uri="{FF2B5EF4-FFF2-40B4-BE49-F238E27FC236}">
                <a16:creationId xmlns:a16="http://schemas.microsoft.com/office/drawing/2014/main" id="{A3B62948-7A6B-4102-932B-54253FC6D87E}"/>
              </a:ext>
            </a:extLst>
          </p:cNvPr>
          <p:cNvSpPr>
            <a:spLocks noGrp="1"/>
          </p:cNvSpPr>
          <p:nvPr>
            <p:ph sz="quarter" idx="11"/>
          </p:nvPr>
        </p:nvSpPr>
        <p:spPr>
          <a:xfrm>
            <a:off x="405780" y="838203"/>
            <a:ext cx="11383819" cy="2592384"/>
          </a:xfrm>
          <a:prstGeom prst="rect">
            <a:avLst/>
          </a:prstGeom>
        </p:spPr>
        <p:txBody>
          <a:bodyPr/>
          <a:lstStyle>
            <a:lvl1pPr marL="0" indent="0">
              <a:lnSpc>
                <a:spcPct val="150000"/>
              </a:lnSpc>
              <a:buNone/>
              <a:defRPr sz="1400"/>
            </a:lvl1pPr>
          </a:lstStyle>
          <a:p>
            <a:pPr lvl="0"/>
            <a:endParaRPr lang="ko-KR" altLang="en-US" dirty="0"/>
          </a:p>
        </p:txBody>
      </p:sp>
      <p:sp>
        <p:nvSpPr>
          <p:cNvPr id="13" name="내용 개체 틀 13">
            <a:extLst>
              <a:ext uri="{FF2B5EF4-FFF2-40B4-BE49-F238E27FC236}">
                <a16:creationId xmlns:a16="http://schemas.microsoft.com/office/drawing/2014/main" id="{99D6D569-98C6-455E-8F37-9550DF47D3A7}"/>
              </a:ext>
            </a:extLst>
          </p:cNvPr>
          <p:cNvSpPr>
            <a:spLocks noGrp="1"/>
          </p:cNvSpPr>
          <p:nvPr>
            <p:ph sz="quarter" idx="12"/>
          </p:nvPr>
        </p:nvSpPr>
        <p:spPr>
          <a:xfrm>
            <a:off x="405779" y="3862539"/>
            <a:ext cx="5544617" cy="2412360"/>
          </a:xfrm>
          <a:prstGeom prst="rect">
            <a:avLst/>
          </a:prstGeom>
        </p:spPr>
        <p:txBody>
          <a:bodyPr/>
          <a:lstStyle>
            <a:lvl1pPr marL="0" indent="0">
              <a:buNone/>
              <a:defRPr sz="1800"/>
            </a:lvl1pPr>
          </a:lstStyle>
          <a:p>
            <a:pPr lvl="0"/>
            <a:endParaRPr lang="ko-KR" altLang="en-US" dirty="0"/>
          </a:p>
        </p:txBody>
      </p:sp>
      <p:sp>
        <p:nvSpPr>
          <p:cNvPr id="3" name="텍스트 개체 틀 2"/>
          <p:cNvSpPr>
            <a:spLocks noGrp="1"/>
          </p:cNvSpPr>
          <p:nvPr>
            <p:ph type="body" sz="quarter" idx="13"/>
          </p:nvPr>
        </p:nvSpPr>
        <p:spPr>
          <a:xfrm>
            <a:off x="406400" y="6383338"/>
            <a:ext cx="5543550" cy="215900"/>
          </a:xfrm>
          <a:prstGeom prst="rect">
            <a:avLst/>
          </a:prstGeom>
        </p:spPr>
        <p:txBody>
          <a:bodyPr/>
          <a:lstStyle>
            <a:lvl1pPr marL="0" indent="0" algn="ctr">
              <a:buNone/>
              <a:defRPr sz="1000"/>
            </a:lvl1pPr>
          </a:lstStyle>
          <a:p>
            <a:pPr lvl="0"/>
            <a:endParaRPr lang="ko-KR" altLang="en-US" dirty="0"/>
          </a:p>
        </p:txBody>
      </p:sp>
      <p:sp>
        <p:nvSpPr>
          <p:cNvPr id="17" name="텍스트 개체 틀 2"/>
          <p:cNvSpPr>
            <a:spLocks noGrp="1"/>
          </p:cNvSpPr>
          <p:nvPr>
            <p:ph type="body" sz="quarter" idx="14"/>
          </p:nvPr>
        </p:nvSpPr>
        <p:spPr>
          <a:xfrm>
            <a:off x="6246049" y="6383338"/>
            <a:ext cx="5543550" cy="215900"/>
          </a:xfrm>
          <a:prstGeom prst="rect">
            <a:avLst/>
          </a:prstGeom>
        </p:spPr>
        <p:txBody>
          <a:bodyPr/>
          <a:lstStyle>
            <a:lvl1pPr marL="0" indent="0" algn="ctr">
              <a:buNone/>
              <a:defRPr sz="1000"/>
            </a:lvl1pPr>
          </a:lstStyle>
          <a:p>
            <a:pPr lvl="0"/>
            <a:endParaRPr lang="ko-KR" altLang="en-US" dirty="0"/>
          </a:p>
        </p:txBody>
      </p:sp>
    </p:spTree>
    <p:extLst>
      <p:ext uri="{BB962C8B-B14F-4D97-AF65-F5344CB8AC3E}">
        <p14:creationId xmlns:p14="http://schemas.microsoft.com/office/powerpoint/2010/main" val="1181813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사용자 지정 레이아웃">
    <p:spTree>
      <p:nvGrpSpPr>
        <p:cNvPr id="1" name=""/>
        <p:cNvGrpSpPr/>
        <p:nvPr/>
      </p:nvGrpSpPr>
      <p:grpSpPr>
        <a:xfrm>
          <a:off x="0" y="0"/>
          <a:ext cx="0" cy="0"/>
          <a:chOff x="0" y="0"/>
          <a:chExt cx="0" cy="0"/>
        </a:xfrm>
      </p:grpSpPr>
      <p:sp>
        <p:nvSpPr>
          <p:cNvPr id="10" name="Freeform: Shape 6">
            <a:extLst>
              <a:ext uri="{FF2B5EF4-FFF2-40B4-BE49-F238E27FC236}">
                <a16:creationId xmlns:a16="http://schemas.microsoft.com/office/drawing/2014/main" id="{499A266C-C0C4-41CA-BDF3-844D81445878}"/>
              </a:ext>
            </a:extLst>
          </p:cNvPr>
          <p:cNvSpPr/>
          <p:nvPr userDrawn="1"/>
        </p:nvSpPr>
        <p:spPr>
          <a:xfrm>
            <a:off x="-1" y="1"/>
            <a:ext cx="11278983" cy="550266"/>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tx2">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8">
            <a:extLst>
              <a:ext uri="{FF2B5EF4-FFF2-40B4-BE49-F238E27FC236}">
                <a16:creationId xmlns:a16="http://schemas.microsoft.com/office/drawing/2014/main" id="{630C6F2C-8838-48B8-8655-5FF6298A43EE}"/>
              </a:ext>
            </a:extLst>
          </p:cNvPr>
          <p:cNvSpPr/>
          <p:nvPr userDrawn="1"/>
        </p:nvSpPr>
        <p:spPr>
          <a:xfrm>
            <a:off x="11495013" y="1"/>
            <a:ext cx="700905" cy="550266"/>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rgbClr val="F79F5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제목 11">
            <a:extLst>
              <a:ext uri="{FF2B5EF4-FFF2-40B4-BE49-F238E27FC236}">
                <a16:creationId xmlns:a16="http://schemas.microsoft.com/office/drawing/2014/main" id="{28ADCA34-5BFB-484E-BAEC-A600801CDBA7}"/>
              </a:ext>
            </a:extLst>
          </p:cNvPr>
          <p:cNvSpPr>
            <a:spLocks noGrp="1"/>
          </p:cNvSpPr>
          <p:nvPr>
            <p:ph type="title"/>
          </p:nvPr>
        </p:nvSpPr>
        <p:spPr>
          <a:xfrm>
            <a:off x="888404" y="36008"/>
            <a:ext cx="10512425" cy="478251"/>
          </a:xfrm>
          <a:prstGeom prst="rect">
            <a:avLst/>
          </a:prstGeom>
        </p:spPr>
        <p:txBody>
          <a:bodyPr/>
          <a:lstStyle>
            <a:lvl1pPr algn="l">
              <a:defRPr sz="2800" b="1"/>
            </a:lvl1pPr>
          </a:lstStyle>
          <a:p>
            <a:r>
              <a:rPr lang="ko-KR" altLang="en-US" dirty="0"/>
              <a:t>마스터 제목 스타일 편집</a:t>
            </a:r>
          </a:p>
        </p:txBody>
      </p:sp>
    </p:spTree>
    <p:extLst>
      <p:ext uri="{BB962C8B-B14F-4D97-AF65-F5344CB8AC3E}">
        <p14:creationId xmlns:p14="http://schemas.microsoft.com/office/powerpoint/2010/main" val="298541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2" y="593641"/>
            <a:ext cx="11357841" cy="763954"/>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492" y="1537346"/>
            <a:ext cx="11357841" cy="4557309"/>
          </a:xfrm>
          <a:prstGeom prst="rect">
            <a:avLst/>
          </a:prstGeom>
        </p:spPr>
        <p:txBody>
          <a:bodyPr spcFirstLastPara="1" wrap="square" lIns="91425" tIns="91425" rIns="91425" bIns="91425" anchor="t" anchorCtr="0">
            <a:noAutofit/>
          </a:bodyPr>
          <a:lstStyle>
            <a:lvl1pPr marL="609458" lvl="0" indent="-457094">
              <a:spcBef>
                <a:spcPts val="0"/>
              </a:spcBef>
              <a:spcAft>
                <a:spcPts val="0"/>
              </a:spcAft>
              <a:buSzPts val="1800"/>
              <a:buChar char="●"/>
              <a:defRPr/>
            </a:lvl1pPr>
            <a:lvl2pPr marL="1218915" lvl="1" indent="-423235">
              <a:spcBef>
                <a:spcPts val="2133"/>
              </a:spcBef>
              <a:spcAft>
                <a:spcPts val="0"/>
              </a:spcAft>
              <a:buSzPts val="1400"/>
              <a:buChar char="○"/>
              <a:defRPr/>
            </a:lvl2pPr>
            <a:lvl3pPr marL="1828373" lvl="2" indent="-423235">
              <a:spcBef>
                <a:spcPts val="2133"/>
              </a:spcBef>
              <a:spcAft>
                <a:spcPts val="0"/>
              </a:spcAft>
              <a:buSzPts val="1400"/>
              <a:buChar char="■"/>
              <a:defRPr/>
            </a:lvl3pPr>
            <a:lvl4pPr marL="2437830" lvl="3" indent="-423235">
              <a:spcBef>
                <a:spcPts val="2133"/>
              </a:spcBef>
              <a:spcAft>
                <a:spcPts val="0"/>
              </a:spcAft>
              <a:buSzPts val="1400"/>
              <a:buChar char="●"/>
              <a:defRPr/>
            </a:lvl4pPr>
            <a:lvl5pPr marL="3047289" lvl="4" indent="-423235">
              <a:spcBef>
                <a:spcPts val="2133"/>
              </a:spcBef>
              <a:spcAft>
                <a:spcPts val="0"/>
              </a:spcAft>
              <a:buSzPts val="1400"/>
              <a:buChar char="○"/>
              <a:defRPr/>
            </a:lvl5pPr>
            <a:lvl6pPr marL="3656747" lvl="5" indent="-423235">
              <a:spcBef>
                <a:spcPts val="2133"/>
              </a:spcBef>
              <a:spcAft>
                <a:spcPts val="0"/>
              </a:spcAft>
              <a:buSzPts val="1400"/>
              <a:buChar char="■"/>
              <a:defRPr/>
            </a:lvl6pPr>
            <a:lvl7pPr marL="4266204" lvl="6" indent="-423235">
              <a:spcBef>
                <a:spcPts val="2133"/>
              </a:spcBef>
              <a:spcAft>
                <a:spcPts val="0"/>
              </a:spcAft>
              <a:buSzPts val="1400"/>
              <a:buChar char="●"/>
              <a:defRPr/>
            </a:lvl7pPr>
            <a:lvl8pPr marL="4875662" lvl="7" indent="-423235">
              <a:spcBef>
                <a:spcPts val="2133"/>
              </a:spcBef>
              <a:spcAft>
                <a:spcPts val="0"/>
              </a:spcAft>
              <a:buSzPts val="1400"/>
              <a:buChar char="○"/>
              <a:defRPr/>
            </a:lvl8pPr>
            <a:lvl9pPr marL="5485119" lvl="8" indent="-423235">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3669" y="6220501"/>
            <a:ext cx="731409" cy="52504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ko" smtClean="0"/>
              <a:pPr algn="r"/>
              <a:t>‹#›</a:t>
            </a:fld>
            <a:endParaRPr lang="ko" altLang="en-US"/>
          </a:p>
        </p:txBody>
      </p:sp>
    </p:spTree>
    <p:extLst>
      <p:ext uri="{BB962C8B-B14F-4D97-AF65-F5344CB8AC3E}">
        <p14:creationId xmlns:p14="http://schemas.microsoft.com/office/powerpoint/2010/main" val="3910777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4" name="내용 개체 틀 3"/>
          <p:cNvSpPr>
            <a:spLocks noGrp="1"/>
          </p:cNvSpPr>
          <p:nvPr>
            <p:ph sz="quarter" idx="10"/>
          </p:nvPr>
        </p:nvSpPr>
        <p:spPr>
          <a:xfrm>
            <a:off x="526913" y="357883"/>
            <a:ext cx="11230224" cy="6242822"/>
          </a:xfrm>
          <a:prstGeom prst="rect">
            <a:avLst/>
          </a:prstGeom>
        </p:spPr>
        <p:txBody>
          <a:bodyPr/>
          <a:lstStyle>
            <a:lvl1pPr marL="0" indent="0">
              <a:buNone/>
              <a:defRPr sz="1866"/>
            </a:lvl1pPr>
          </a:lstStyle>
          <a:p>
            <a:pPr lvl="0"/>
            <a:endParaRPr lang="ko-KR" altLang="en-US" dirty="0"/>
          </a:p>
        </p:txBody>
      </p:sp>
    </p:spTree>
    <p:extLst>
      <p:ext uri="{BB962C8B-B14F-4D97-AF65-F5344CB8AC3E}">
        <p14:creationId xmlns:p14="http://schemas.microsoft.com/office/powerpoint/2010/main" val="3721051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F1C674AF-E564-4E65-8B9D-5F6135865A74}"/>
              </a:ext>
            </a:extLst>
          </p:cNvPr>
          <p:cNvCxnSpPr/>
          <p:nvPr userDrawn="1"/>
        </p:nvCxnSpPr>
        <p:spPr>
          <a:xfrm>
            <a:off x="405780" y="-313829"/>
            <a:ext cx="0" cy="7632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직선 연결선 2">
            <a:extLst>
              <a:ext uri="{FF2B5EF4-FFF2-40B4-BE49-F238E27FC236}">
                <a16:creationId xmlns:a16="http://schemas.microsoft.com/office/drawing/2014/main" id="{5D98CEC3-9FDA-4700-B8AE-6E1E7BD36F7D}"/>
              </a:ext>
            </a:extLst>
          </p:cNvPr>
          <p:cNvCxnSpPr/>
          <p:nvPr userDrawn="1"/>
        </p:nvCxnSpPr>
        <p:spPr>
          <a:xfrm>
            <a:off x="11789617" y="-313829"/>
            <a:ext cx="0" cy="7632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7E668D17-EF96-4868-905F-9EE3CE111CA2}"/>
              </a:ext>
            </a:extLst>
          </p:cNvPr>
          <p:cNvCxnSpPr/>
          <p:nvPr userDrawn="1"/>
        </p:nvCxnSpPr>
        <p:spPr>
          <a:xfrm>
            <a:off x="-530324" y="6598939"/>
            <a:ext cx="132494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36B405FF-997E-4EE9-9943-3D09719A0F0C}"/>
              </a:ext>
            </a:extLst>
          </p:cNvPr>
          <p:cNvCxnSpPr/>
          <p:nvPr userDrawn="1"/>
        </p:nvCxnSpPr>
        <p:spPr>
          <a:xfrm>
            <a:off x="-530324" y="838299"/>
            <a:ext cx="13249472" cy="0"/>
          </a:xfrm>
          <a:prstGeom prst="line">
            <a:avLst/>
          </a:prstGeom>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0" r:id="rId8"/>
    <p:sldLayoutId id="2147483651" r:id="rId9"/>
  </p:sldLayoutIdLst>
  <p:hf sldNum="0" hdr="0" ftr="0" dt="0"/>
  <p:txStyles>
    <p:titleStyle>
      <a:lvl1pPr algn="ctr" defTabSz="1218915" rtl="0" eaLnBrk="1" latinLnBrk="1" hangingPunct="1">
        <a:spcBef>
          <a:spcPct val="0"/>
        </a:spcBef>
        <a:buNone/>
        <a:defRPr sz="5865" kern="1200">
          <a:solidFill>
            <a:schemeClr val="tx1"/>
          </a:solidFill>
          <a:latin typeface="+mj-lt"/>
          <a:ea typeface="+mj-ea"/>
          <a:cs typeface="+mj-cs"/>
        </a:defRPr>
      </a:lvl1pPr>
    </p:titleStyle>
    <p:bodyStyle>
      <a:lvl1pPr marL="457094" indent="-457094" algn="l" defTabSz="1218915" rtl="0" eaLnBrk="1" latinLnBrk="1" hangingPunct="1">
        <a:spcBef>
          <a:spcPct val="20000"/>
        </a:spcBef>
        <a:buFont typeface="Arial" pitchFamily="34" charset="0"/>
        <a:buChar char="•"/>
        <a:defRPr sz="4266" kern="1200">
          <a:solidFill>
            <a:schemeClr val="tx1"/>
          </a:solidFill>
          <a:latin typeface="+mn-lt"/>
          <a:ea typeface="+mn-ea"/>
          <a:cs typeface="+mn-cs"/>
        </a:defRPr>
      </a:lvl1pPr>
      <a:lvl2pPr marL="990368" indent="-380911" algn="l" defTabSz="1218915" rtl="0" eaLnBrk="1" latinLnBrk="1" hangingPunct="1">
        <a:spcBef>
          <a:spcPct val="20000"/>
        </a:spcBef>
        <a:buFont typeface="Arial" pitchFamily="34" charset="0"/>
        <a:buChar char="–"/>
        <a:defRPr sz="3732" kern="1200">
          <a:solidFill>
            <a:schemeClr val="tx1"/>
          </a:solidFill>
          <a:latin typeface="+mn-lt"/>
          <a:ea typeface="+mn-ea"/>
          <a:cs typeface="+mn-cs"/>
        </a:defRPr>
      </a:lvl2pPr>
      <a:lvl3pPr marL="1523644" indent="-304729" algn="l" defTabSz="1218915" rtl="0" eaLnBrk="1" latinLnBrk="1" hangingPunct="1">
        <a:spcBef>
          <a:spcPct val="20000"/>
        </a:spcBef>
        <a:buFont typeface="Arial" pitchFamily="34" charset="0"/>
        <a:buChar char="•"/>
        <a:defRPr sz="3199" kern="1200">
          <a:solidFill>
            <a:schemeClr val="tx1"/>
          </a:solidFill>
          <a:latin typeface="+mn-lt"/>
          <a:ea typeface="+mn-ea"/>
          <a:cs typeface="+mn-cs"/>
        </a:defRPr>
      </a:lvl3pPr>
      <a:lvl4pPr marL="2133103" indent="-304729" algn="l" defTabSz="1218915" rtl="0" eaLnBrk="1" latinLnBrk="1" hangingPunct="1">
        <a:spcBef>
          <a:spcPct val="20000"/>
        </a:spcBef>
        <a:buFont typeface="Arial" pitchFamily="34" charset="0"/>
        <a:buChar char="–"/>
        <a:defRPr sz="2666" kern="1200">
          <a:solidFill>
            <a:schemeClr val="tx1"/>
          </a:solidFill>
          <a:latin typeface="+mn-lt"/>
          <a:ea typeface="+mn-ea"/>
          <a:cs typeface="+mn-cs"/>
        </a:defRPr>
      </a:lvl4pPr>
      <a:lvl5pPr marL="2742560" indent="-304729" algn="l" defTabSz="1218915" rtl="0" eaLnBrk="1" latinLnBrk="1" hangingPunct="1">
        <a:spcBef>
          <a:spcPct val="20000"/>
        </a:spcBef>
        <a:buFont typeface="Arial" pitchFamily="34" charset="0"/>
        <a:buChar char="»"/>
        <a:defRPr sz="2666" kern="1200">
          <a:solidFill>
            <a:schemeClr val="tx1"/>
          </a:solidFill>
          <a:latin typeface="+mn-lt"/>
          <a:ea typeface="+mn-ea"/>
          <a:cs typeface="+mn-cs"/>
        </a:defRPr>
      </a:lvl5pPr>
      <a:lvl6pPr marL="3352018" indent="-304729" algn="l" defTabSz="1218915" rtl="0" eaLnBrk="1" latinLnBrk="1" hangingPunct="1">
        <a:spcBef>
          <a:spcPct val="20000"/>
        </a:spcBef>
        <a:buFont typeface="Arial" pitchFamily="34" charset="0"/>
        <a:buChar char="•"/>
        <a:defRPr sz="2666" kern="1200">
          <a:solidFill>
            <a:schemeClr val="tx1"/>
          </a:solidFill>
          <a:latin typeface="+mn-lt"/>
          <a:ea typeface="+mn-ea"/>
          <a:cs typeface="+mn-cs"/>
        </a:defRPr>
      </a:lvl6pPr>
      <a:lvl7pPr marL="3961475" indent="-304729" algn="l" defTabSz="1218915" rtl="0" eaLnBrk="1" latinLnBrk="1" hangingPunct="1">
        <a:spcBef>
          <a:spcPct val="20000"/>
        </a:spcBef>
        <a:buFont typeface="Arial" pitchFamily="34" charset="0"/>
        <a:buChar char="•"/>
        <a:defRPr sz="2666" kern="1200">
          <a:solidFill>
            <a:schemeClr val="tx1"/>
          </a:solidFill>
          <a:latin typeface="+mn-lt"/>
          <a:ea typeface="+mn-ea"/>
          <a:cs typeface="+mn-cs"/>
        </a:defRPr>
      </a:lvl7pPr>
      <a:lvl8pPr marL="4570933" indent="-304729" algn="l" defTabSz="1218915" rtl="0" eaLnBrk="1" latinLnBrk="1" hangingPunct="1">
        <a:spcBef>
          <a:spcPct val="20000"/>
        </a:spcBef>
        <a:buFont typeface="Arial" pitchFamily="34" charset="0"/>
        <a:buChar char="•"/>
        <a:defRPr sz="2666" kern="1200">
          <a:solidFill>
            <a:schemeClr val="tx1"/>
          </a:solidFill>
          <a:latin typeface="+mn-lt"/>
          <a:ea typeface="+mn-ea"/>
          <a:cs typeface="+mn-cs"/>
        </a:defRPr>
      </a:lvl8pPr>
      <a:lvl9pPr marL="5180391" indent="-304729" algn="l" defTabSz="1218915" rtl="0" eaLnBrk="1" latinLnBrk="1"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ko-KR"/>
      </a:defPPr>
      <a:lvl1pPr marL="0" algn="l" defTabSz="1218915" rtl="0" eaLnBrk="1" latinLnBrk="1" hangingPunct="1">
        <a:defRPr sz="2399" kern="1200">
          <a:solidFill>
            <a:schemeClr val="tx1"/>
          </a:solidFill>
          <a:latin typeface="+mn-lt"/>
          <a:ea typeface="+mn-ea"/>
          <a:cs typeface="+mn-cs"/>
        </a:defRPr>
      </a:lvl1pPr>
      <a:lvl2pPr marL="609458" algn="l" defTabSz="1218915" rtl="0" eaLnBrk="1" latinLnBrk="1" hangingPunct="1">
        <a:defRPr sz="2399" kern="1200">
          <a:solidFill>
            <a:schemeClr val="tx1"/>
          </a:solidFill>
          <a:latin typeface="+mn-lt"/>
          <a:ea typeface="+mn-ea"/>
          <a:cs typeface="+mn-cs"/>
        </a:defRPr>
      </a:lvl2pPr>
      <a:lvl3pPr marL="1218915" algn="l" defTabSz="1218915" rtl="0" eaLnBrk="1" latinLnBrk="1" hangingPunct="1">
        <a:defRPr sz="2399" kern="1200">
          <a:solidFill>
            <a:schemeClr val="tx1"/>
          </a:solidFill>
          <a:latin typeface="+mn-lt"/>
          <a:ea typeface="+mn-ea"/>
          <a:cs typeface="+mn-cs"/>
        </a:defRPr>
      </a:lvl3pPr>
      <a:lvl4pPr marL="1828373" algn="l" defTabSz="1218915" rtl="0" eaLnBrk="1" latinLnBrk="1" hangingPunct="1">
        <a:defRPr sz="2399" kern="1200">
          <a:solidFill>
            <a:schemeClr val="tx1"/>
          </a:solidFill>
          <a:latin typeface="+mn-lt"/>
          <a:ea typeface="+mn-ea"/>
          <a:cs typeface="+mn-cs"/>
        </a:defRPr>
      </a:lvl4pPr>
      <a:lvl5pPr marL="2437830" algn="l" defTabSz="1218915" rtl="0" eaLnBrk="1" latinLnBrk="1" hangingPunct="1">
        <a:defRPr sz="2399" kern="1200">
          <a:solidFill>
            <a:schemeClr val="tx1"/>
          </a:solidFill>
          <a:latin typeface="+mn-lt"/>
          <a:ea typeface="+mn-ea"/>
          <a:cs typeface="+mn-cs"/>
        </a:defRPr>
      </a:lvl5pPr>
      <a:lvl6pPr marL="3047289" algn="l" defTabSz="1218915" rtl="0" eaLnBrk="1" latinLnBrk="1" hangingPunct="1">
        <a:defRPr sz="2399" kern="1200">
          <a:solidFill>
            <a:schemeClr val="tx1"/>
          </a:solidFill>
          <a:latin typeface="+mn-lt"/>
          <a:ea typeface="+mn-ea"/>
          <a:cs typeface="+mn-cs"/>
        </a:defRPr>
      </a:lvl6pPr>
      <a:lvl7pPr marL="3656747" algn="l" defTabSz="1218915" rtl="0" eaLnBrk="1" latinLnBrk="1" hangingPunct="1">
        <a:defRPr sz="2399" kern="1200">
          <a:solidFill>
            <a:schemeClr val="tx1"/>
          </a:solidFill>
          <a:latin typeface="+mn-lt"/>
          <a:ea typeface="+mn-ea"/>
          <a:cs typeface="+mn-cs"/>
        </a:defRPr>
      </a:lvl7pPr>
      <a:lvl8pPr marL="4266204" algn="l" defTabSz="1218915" rtl="0" eaLnBrk="1" latinLnBrk="1" hangingPunct="1">
        <a:defRPr sz="2399" kern="1200">
          <a:solidFill>
            <a:schemeClr val="tx1"/>
          </a:solidFill>
          <a:latin typeface="+mn-lt"/>
          <a:ea typeface="+mn-ea"/>
          <a:cs typeface="+mn-cs"/>
        </a:defRPr>
      </a:lvl8pPr>
      <a:lvl9pPr marL="4875662" algn="l" defTabSz="1218915" rtl="0" eaLnBrk="1" latinLnBrk="1"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2D6BB31-7F01-44BB-81F5-56FF1C5F05C5}"/>
              </a:ext>
            </a:extLst>
          </p:cNvPr>
          <p:cNvSpPr>
            <a:spLocks noGrp="1"/>
          </p:cNvSpPr>
          <p:nvPr>
            <p:ph type="title"/>
          </p:nvPr>
        </p:nvSpPr>
        <p:spPr/>
        <p:txBody>
          <a:bodyPr/>
          <a:lstStyle/>
          <a:p>
            <a:r>
              <a:rPr lang="ko-KR" altLang="en-US" dirty="0"/>
              <a:t>매력적인 캐릭터 만들기</a:t>
            </a:r>
          </a:p>
        </p:txBody>
      </p:sp>
      <p:sp>
        <p:nvSpPr>
          <p:cNvPr id="3" name="텍스트 개체 틀 2">
            <a:extLst>
              <a:ext uri="{FF2B5EF4-FFF2-40B4-BE49-F238E27FC236}">
                <a16:creationId xmlns:a16="http://schemas.microsoft.com/office/drawing/2014/main" id="{B0ADC63E-7450-483D-AD25-61896ACD6F16}"/>
              </a:ext>
            </a:extLst>
          </p:cNvPr>
          <p:cNvSpPr>
            <a:spLocks noGrp="1"/>
          </p:cNvSpPr>
          <p:nvPr>
            <p:ph type="body" sz="quarter" idx="10"/>
          </p:nvPr>
        </p:nvSpPr>
        <p:spPr/>
        <p:txBody>
          <a:bodyPr/>
          <a:lstStyle/>
          <a:p>
            <a:r>
              <a:rPr lang="ko-KR" altLang="en-US" dirty="0" err="1"/>
              <a:t>하태욱</a:t>
            </a:r>
            <a:endParaRPr lang="en-US" altLang="ko-KR" dirty="0"/>
          </a:p>
        </p:txBody>
      </p:sp>
      <p:sp>
        <p:nvSpPr>
          <p:cNvPr id="4" name="텍스트 개체 틀 3">
            <a:extLst>
              <a:ext uri="{FF2B5EF4-FFF2-40B4-BE49-F238E27FC236}">
                <a16:creationId xmlns:a16="http://schemas.microsoft.com/office/drawing/2014/main" id="{DDD0BD48-E644-4CEF-A4D5-706FBD00B4DC}"/>
              </a:ext>
            </a:extLst>
          </p:cNvPr>
          <p:cNvSpPr>
            <a:spLocks noGrp="1"/>
          </p:cNvSpPr>
          <p:nvPr>
            <p:ph type="body" sz="quarter" idx="11"/>
          </p:nvPr>
        </p:nvSpPr>
        <p:spPr/>
        <p:txBody>
          <a:bodyPr/>
          <a:lstStyle/>
          <a:p>
            <a:pPr algn="ctr"/>
            <a:r>
              <a:rPr lang="ko-KR" altLang="en-US" dirty="0"/>
              <a:t>걸린 시간 </a:t>
            </a:r>
            <a:r>
              <a:rPr lang="en-US" altLang="ko-KR" dirty="0"/>
              <a:t>: 6</a:t>
            </a:r>
            <a:r>
              <a:rPr lang="ko-KR" altLang="en-US" dirty="0"/>
              <a:t>시간</a:t>
            </a:r>
          </a:p>
        </p:txBody>
      </p:sp>
    </p:spTree>
    <p:extLst>
      <p:ext uri="{BB962C8B-B14F-4D97-AF65-F5344CB8AC3E}">
        <p14:creationId xmlns:p14="http://schemas.microsoft.com/office/powerpoint/2010/main" val="3667749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속성에 따른 특징 예시</a:t>
            </a:r>
          </a:p>
        </p:txBody>
      </p:sp>
      <p:sp>
        <p:nvSpPr>
          <p:cNvPr id="3" name="직사각형 2">
            <a:extLst>
              <a:ext uri="{FF2B5EF4-FFF2-40B4-BE49-F238E27FC236}">
                <a16:creationId xmlns:a16="http://schemas.microsoft.com/office/drawing/2014/main" id="{27B1134C-E7FE-4B6B-8E80-A4985A8383AE}"/>
              </a:ext>
            </a:extLst>
          </p:cNvPr>
          <p:cNvSpPr/>
          <p:nvPr/>
        </p:nvSpPr>
        <p:spPr>
          <a:xfrm>
            <a:off x="700017" y="3502595"/>
            <a:ext cx="1228616" cy="38394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t>츤데레</a:t>
            </a:r>
            <a:endParaRPr lang="ko-KR" altLang="en-US" sz="1600" dirty="0"/>
          </a:p>
        </p:txBody>
      </p:sp>
      <p:sp>
        <p:nvSpPr>
          <p:cNvPr id="4" name="TextBox 3"/>
          <p:cNvSpPr txBox="1"/>
          <p:nvPr/>
        </p:nvSpPr>
        <p:spPr>
          <a:xfrm>
            <a:off x="3422556" y="693744"/>
            <a:ext cx="6096541" cy="6001643"/>
          </a:xfrm>
          <a:prstGeom prst="rect">
            <a:avLst/>
          </a:prstGeom>
          <a:noFill/>
        </p:spPr>
        <p:txBody>
          <a:bodyPr wrap="none" rtlCol="0">
            <a:spAutoFit/>
          </a:bodyPr>
          <a:lstStyle/>
          <a:p>
            <a:pPr>
              <a:lnSpc>
                <a:spcPct val="150000"/>
              </a:lnSpc>
            </a:pPr>
            <a:r>
              <a:rPr lang="ko-KR" altLang="en-US" sz="1600" b="1" dirty="0"/>
              <a:t>얼굴 특징</a:t>
            </a:r>
            <a:endParaRPr lang="en-US" altLang="ko-KR" sz="1600" b="1" dirty="0"/>
          </a:p>
          <a:p>
            <a:pPr>
              <a:lnSpc>
                <a:spcPct val="150000"/>
              </a:lnSpc>
            </a:pPr>
            <a:r>
              <a:rPr lang="ko-KR" altLang="en-US" sz="1600" dirty="0"/>
              <a:t>항상 화나 있는 얼굴</a:t>
            </a:r>
            <a:r>
              <a:rPr lang="en-US" altLang="ko-KR" sz="1600" dirty="0"/>
              <a:t>, </a:t>
            </a:r>
            <a:r>
              <a:rPr lang="ko-KR" altLang="en-US" sz="1600" dirty="0"/>
              <a:t>관심 없거나 무표정한 얼굴</a:t>
            </a:r>
            <a:endParaRPr lang="en-US" altLang="ko-KR" sz="1600" dirty="0"/>
          </a:p>
          <a:p>
            <a:pPr>
              <a:lnSpc>
                <a:spcPct val="150000"/>
              </a:lnSpc>
            </a:pPr>
            <a:r>
              <a:rPr lang="ko-KR" altLang="en-US" sz="1600" dirty="0"/>
              <a:t>날카로운 눈매</a:t>
            </a:r>
            <a:endParaRPr lang="en-US" altLang="ko-KR" sz="1600" dirty="0"/>
          </a:p>
          <a:p>
            <a:pPr>
              <a:lnSpc>
                <a:spcPct val="150000"/>
              </a:lnSpc>
            </a:pPr>
            <a:endParaRPr lang="en-US" altLang="ko-KR" sz="1600" dirty="0"/>
          </a:p>
          <a:p>
            <a:pPr>
              <a:lnSpc>
                <a:spcPct val="150000"/>
              </a:lnSpc>
            </a:pPr>
            <a:r>
              <a:rPr lang="ko-KR" altLang="en-US" sz="1600" b="1" dirty="0"/>
              <a:t>헤어스타일 특징</a:t>
            </a:r>
            <a:endParaRPr lang="en-US" altLang="ko-KR" sz="1600" b="1" dirty="0"/>
          </a:p>
          <a:p>
            <a:pPr>
              <a:lnSpc>
                <a:spcPct val="150000"/>
              </a:lnSpc>
            </a:pPr>
            <a:r>
              <a:rPr lang="ko-KR" altLang="en-US" sz="1600" dirty="0"/>
              <a:t>금발</a:t>
            </a:r>
            <a:r>
              <a:rPr lang="en-US" altLang="ko-KR" sz="1600" dirty="0"/>
              <a:t>, </a:t>
            </a:r>
            <a:r>
              <a:rPr lang="ko-KR" altLang="en-US" sz="1600" dirty="0"/>
              <a:t>분홍색</a:t>
            </a:r>
            <a:r>
              <a:rPr lang="en-US" altLang="ko-KR" sz="1600" dirty="0"/>
              <a:t>, </a:t>
            </a:r>
            <a:r>
              <a:rPr lang="ko-KR" altLang="en-US" sz="1600" dirty="0"/>
              <a:t>붉은색</a:t>
            </a:r>
            <a:endParaRPr lang="en-US" altLang="ko-KR" sz="1600" dirty="0"/>
          </a:p>
          <a:p>
            <a:pPr>
              <a:lnSpc>
                <a:spcPct val="150000"/>
              </a:lnSpc>
            </a:pPr>
            <a:r>
              <a:rPr lang="ko-KR" altLang="en-US" sz="1600" dirty="0"/>
              <a:t>롤빵</a:t>
            </a:r>
            <a:r>
              <a:rPr lang="en-US" altLang="ko-KR" sz="1600" dirty="0"/>
              <a:t>(</a:t>
            </a:r>
            <a:r>
              <a:rPr lang="ko-KR" altLang="en-US" sz="1600" dirty="0"/>
              <a:t>드릴</a:t>
            </a:r>
            <a:r>
              <a:rPr lang="en-US" altLang="ko-KR" sz="1600" dirty="0"/>
              <a:t>) </a:t>
            </a:r>
            <a:r>
              <a:rPr lang="ko-KR" altLang="en-US" sz="1600" dirty="0"/>
              <a:t>머리</a:t>
            </a:r>
            <a:r>
              <a:rPr lang="en-US" altLang="ko-KR" sz="1600" dirty="0"/>
              <a:t>, </a:t>
            </a:r>
            <a:r>
              <a:rPr lang="ko-KR" altLang="en-US" sz="1600" dirty="0"/>
              <a:t>트윈 테일</a:t>
            </a:r>
            <a:endParaRPr lang="en-US" altLang="ko-KR" sz="1600" dirty="0"/>
          </a:p>
          <a:p>
            <a:pPr>
              <a:lnSpc>
                <a:spcPct val="150000"/>
              </a:lnSpc>
            </a:pPr>
            <a:endParaRPr lang="en-US" altLang="ko-KR" sz="1600" dirty="0"/>
          </a:p>
          <a:p>
            <a:pPr>
              <a:lnSpc>
                <a:spcPct val="150000"/>
              </a:lnSpc>
            </a:pPr>
            <a:r>
              <a:rPr lang="ko-KR" altLang="en-US" sz="1600" b="1" dirty="0"/>
              <a:t>체형 특징</a:t>
            </a:r>
            <a:endParaRPr lang="en-US" altLang="ko-KR" sz="1600" b="1" dirty="0"/>
          </a:p>
          <a:p>
            <a:pPr>
              <a:lnSpc>
                <a:spcPct val="150000"/>
              </a:lnSpc>
            </a:pPr>
            <a:r>
              <a:rPr lang="ko-KR" altLang="en-US" sz="1600" dirty="0"/>
              <a:t>작은 키</a:t>
            </a:r>
            <a:r>
              <a:rPr lang="en-US" altLang="ko-KR" sz="1600" dirty="0"/>
              <a:t>, </a:t>
            </a:r>
            <a:r>
              <a:rPr lang="ko-KR" altLang="en-US" sz="1600" dirty="0"/>
              <a:t>유아 체형</a:t>
            </a:r>
            <a:r>
              <a:rPr lang="en-US" altLang="ko-KR" sz="1600" dirty="0"/>
              <a:t>, </a:t>
            </a:r>
            <a:r>
              <a:rPr lang="ko-KR" altLang="en-US" sz="1600" dirty="0" err="1"/>
              <a:t>빈유</a:t>
            </a:r>
            <a:endParaRPr lang="en-US" altLang="ko-KR" sz="1600" dirty="0"/>
          </a:p>
          <a:p>
            <a:pPr>
              <a:lnSpc>
                <a:spcPct val="150000"/>
              </a:lnSpc>
            </a:pPr>
            <a:endParaRPr lang="en-US" altLang="ko-KR" sz="1600" dirty="0"/>
          </a:p>
          <a:p>
            <a:pPr>
              <a:lnSpc>
                <a:spcPct val="150000"/>
              </a:lnSpc>
            </a:pPr>
            <a:r>
              <a:rPr lang="ko-KR" altLang="en-US" sz="1600" b="1" dirty="0"/>
              <a:t>행동 특징</a:t>
            </a:r>
            <a:endParaRPr lang="en-US" altLang="ko-KR" sz="1600" b="1" dirty="0"/>
          </a:p>
          <a:p>
            <a:pPr>
              <a:lnSpc>
                <a:spcPct val="150000"/>
              </a:lnSpc>
            </a:pPr>
            <a:r>
              <a:rPr lang="ko-KR" altLang="en-US" sz="1600" dirty="0"/>
              <a:t>강한 자존심</a:t>
            </a:r>
            <a:r>
              <a:rPr lang="en-US" altLang="ko-KR" sz="1600" dirty="0"/>
              <a:t>, </a:t>
            </a:r>
            <a:r>
              <a:rPr lang="ko-KR" altLang="en-US" sz="1600" dirty="0"/>
              <a:t>활기참</a:t>
            </a:r>
            <a:r>
              <a:rPr lang="en-US" altLang="ko-KR" sz="1600" dirty="0"/>
              <a:t>, </a:t>
            </a:r>
            <a:r>
              <a:rPr lang="ko-KR" altLang="en-US" sz="1600" dirty="0"/>
              <a:t>기가 세면서도 약한 부분이 있음</a:t>
            </a:r>
            <a:endParaRPr lang="en-US" altLang="ko-KR" sz="1600" dirty="0"/>
          </a:p>
          <a:p>
            <a:pPr>
              <a:lnSpc>
                <a:spcPct val="150000"/>
              </a:lnSpc>
            </a:pPr>
            <a:r>
              <a:rPr lang="ko-KR" altLang="en-US" sz="1600" dirty="0"/>
              <a:t>독점욕</a:t>
            </a:r>
            <a:r>
              <a:rPr lang="en-US" altLang="ko-KR" sz="1600" dirty="0"/>
              <a:t>, </a:t>
            </a:r>
            <a:r>
              <a:rPr lang="ko-KR" altLang="en-US" sz="1600" dirty="0"/>
              <a:t>질투심이 강하다</a:t>
            </a:r>
            <a:endParaRPr lang="en-US" altLang="ko-KR" sz="1600" dirty="0"/>
          </a:p>
          <a:p>
            <a:pPr>
              <a:lnSpc>
                <a:spcPct val="150000"/>
              </a:lnSpc>
            </a:pPr>
            <a:r>
              <a:rPr lang="ko-KR" altLang="en-US" sz="1600" dirty="0"/>
              <a:t>정신연령이 어리거나 사회 물정을 모른다</a:t>
            </a:r>
            <a:endParaRPr lang="en-US" altLang="ko-KR" sz="1600" dirty="0"/>
          </a:p>
          <a:p>
            <a:pPr>
              <a:lnSpc>
                <a:spcPct val="150000"/>
              </a:lnSpc>
            </a:pPr>
            <a:r>
              <a:rPr lang="ko-KR" altLang="en-US" sz="1600" dirty="0"/>
              <a:t>부끄러운 일이 있을 경우 주인공을 때려서 무마하는 경우가 많음</a:t>
            </a:r>
            <a:endParaRPr lang="en-US" altLang="ko-KR" sz="1600" dirty="0"/>
          </a:p>
        </p:txBody>
      </p:sp>
    </p:spTree>
    <p:extLst>
      <p:ext uri="{BB962C8B-B14F-4D97-AF65-F5344CB8AC3E}">
        <p14:creationId xmlns:p14="http://schemas.microsoft.com/office/powerpoint/2010/main" val="583390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매력적인 캐릭터 </a:t>
            </a:r>
            <a:r>
              <a:rPr lang="en-US" altLang="ko-KR" dirty="0"/>
              <a:t>– </a:t>
            </a:r>
            <a:r>
              <a:rPr lang="ko-KR" altLang="en-US" dirty="0" err="1"/>
              <a:t>데스니티</a:t>
            </a:r>
            <a:r>
              <a:rPr lang="ko-KR" altLang="en-US" dirty="0"/>
              <a:t> </a:t>
            </a:r>
            <a:r>
              <a:rPr lang="ko-KR" altLang="en-US" dirty="0" err="1"/>
              <a:t>차일드</a:t>
            </a:r>
            <a:r>
              <a:rPr lang="ko-KR" altLang="en-US" dirty="0"/>
              <a:t> </a:t>
            </a:r>
            <a:r>
              <a:rPr lang="en-US" altLang="ko-KR" dirty="0"/>
              <a:t>(</a:t>
            </a:r>
            <a:r>
              <a:rPr lang="ko-KR" altLang="en-US" dirty="0"/>
              <a:t>다비</a:t>
            </a:r>
            <a:r>
              <a:rPr lang="en-US" altLang="ko-KR" dirty="0"/>
              <a:t>)</a:t>
            </a:r>
            <a:endParaRPr lang="ko-KR" altLang="en-US" dirty="0"/>
          </a:p>
        </p:txBody>
      </p:sp>
      <p:pic>
        <p:nvPicPr>
          <p:cNvPr id="16" name="내용 개체 틀 15"/>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46702" y="838200"/>
            <a:ext cx="3238983" cy="5761038"/>
          </a:xfrm>
        </p:spPr>
      </p:pic>
      <p:graphicFrame>
        <p:nvGraphicFramePr>
          <p:cNvPr id="17" name="내용 개체 틀 16"/>
          <p:cNvGraphicFramePr>
            <a:graphicFrameLocks noGrp="1"/>
          </p:cNvGraphicFramePr>
          <p:nvPr>
            <p:ph sz="quarter" idx="11"/>
            <p:extLst>
              <p:ext uri="{D42A27DB-BD31-4B8C-83A1-F6EECF244321}">
                <p14:modId xmlns:p14="http://schemas.microsoft.com/office/powerpoint/2010/main" val="1005724806"/>
              </p:ext>
            </p:extLst>
          </p:nvPr>
        </p:nvGraphicFramePr>
        <p:xfrm>
          <a:off x="5021263" y="708990"/>
          <a:ext cx="6761782" cy="6019457"/>
        </p:xfrm>
        <a:graphic>
          <a:graphicData uri="http://schemas.openxmlformats.org/drawingml/2006/table">
            <a:tbl>
              <a:tblPr firstRow="1" bandRow="1">
                <a:tableStyleId>{5C22544A-7EE6-4342-B048-85BDC9FD1C3A}</a:tableStyleId>
              </a:tblPr>
              <a:tblGrid>
                <a:gridCol w="919877">
                  <a:extLst>
                    <a:ext uri="{9D8B030D-6E8A-4147-A177-3AD203B41FA5}">
                      <a16:colId xmlns:a16="http://schemas.microsoft.com/office/drawing/2014/main" val="20000"/>
                    </a:ext>
                  </a:extLst>
                </a:gridCol>
                <a:gridCol w="703615">
                  <a:extLst>
                    <a:ext uri="{9D8B030D-6E8A-4147-A177-3AD203B41FA5}">
                      <a16:colId xmlns:a16="http://schemas.microsoft.com/office/drawing/2014/main" val="20001"/>
                    </a:ext>
                  </a:extLst>
                </a:gridCol>
                <a:gridCol w="1050853">
                  <a:extLst>
                    <a:ext uri="{9D8B030D-6E8A-4147-A177-3AD203B41FA5}">
                      <a16:colId xmlns:a16="http://schemas.microsoft.com/office/drawing/2014/main" val="20002"/>
                    </a:ext>
                  </a:extLst>
                </a:gridCol>
                <a:gridCol w="1209012">
                  <a:extLst>
                    <a:ext uri="{9D8B030D-6E8A-4147-A177-3AD203B41FA5}">
                      <a16:colId xmlns:a16="http://schemas.microsoft.com/office/drawing/2014/main" val="20003"/>
                    </a:ext>
                  </a:extLst>
                </a:gridCol>
                <a:gridCol w="840683">
                  <a:extLst>
                    <a:ext uri="{9D8B030D-6E8A-4147-A177-3AD203B41FA5}">
                      <a16:colId xmlns:a16="http://schemas.microsoft.com/office/drawing/2014/main" val="20004"/>
                    </a:ext>
                  </a:extLst>
                </a:gridCol>
                <a:gridCol w="2037742">
                  <a:extLst>
                    <a:ext uri="{9D8B030D-6E8A-4147-A177-3AD203B41FA5}">
                      <a16:colId xmlns:a16="http://schemas.microsoft.com/office/drawing/2014/main" val="20005"/>
                    </a:ext>
                  </a:extLst>
                </a:gridCol>
              </a:tblGrid>
              <a:tr h="383898">
                <a:tc gridSpan="6">
                  <a:txBody>
                    <a:bodyPr/>
                    <a:lstStyle/>
                    <a:p>
                      <a:pPr algn="ctr" latinLnBrk="1"/>
                      <a:r>
                        <a:rPr lang="ko-KR" altLang="en-US" sz="1600" dirty="0">
                          <a:solidFill>
                            <a:schemeClr val="bg1"/>
                          </a:solidFill>
                        </a:rPr>
                        <a:t>플레이어 캐릭터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482564">
                <a:tc>
                  <a:txBody>
                    <a:bodyPr/>
                    <a:lstStyle/>
                    <a:p>
                      <a:pPr latinLnBrk="1"/>
                      <a:r>
                        <a:rPr lang="ko-KR" altLang="en-US" sz="1100" b="1" dirty="0">
                          <a:solidFill>
                            <a:schemeClr val="tx1"/>
                          </a:solidFill>
                          <a:latin typeface="+mn-ea"/>
                          <a:ea typeface="+mn-ea"/>
                        </a:rPr>
                        <a:t>이름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ko-KR" altLang="en-US" sz="1100" dirty="0">
                          <a:latin typeface="+mn-ea"/>
                          <a:ea typeface="+mn-ea"/>
                        </a:rPr>
                        <a:t>다비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ko-KR" altLang="en-US" sz="1100" b="1" dirty="0">
                          <a:latin typeface="+mn-ea"/>
                          <a:ea typeface="+mn-ea"/>
                        </a:rPr>
                        <a:t>좋아하는 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dirty="0">
                          <a:solidFill>
                            <a:schemeClr val="tx1"/>
                          </a:solidFill>
                          <a:latin typeface="+mn-ea"/>
                          <a:ea typeface="+mn-ea"/>
                        </a:rPr>
                        <a:t>모나 언니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b="1" dirty="0">
                          <a:solidFill>
                            <a:schemeClr val="tx1"/>
                          </a:solidFill>
                          <a:latin typeface="+mn-ea"/>
                          <a:ea typeface="+mn-ea"/>
                        </a:rPr>
                        <a:t>나이</a:t>
                      </a:r>
                      <a:r>
                        <a:rPr lang="en-US" altLang="ko-KR" sz="1100" b="1" dirty="0">
                          <a:solidFill>
                            <a:schemeClr val="tx1"/>
                          </a:solidFill>
                          <a:latin typeface="+mn-ea"/>
                          <a:ea typeface="+mn-ea"/>
                        </a:rPr>
                        <a:t>, </a:t>
                      </a:r>
                      <a:r>
                        <a:rPr lang="ko-KR" altLang="en-US" sz="1100" b="1" dirty="0">
                          <a:solidFill>
                            <a:schemeClr val="tx1"/>
                          </a:solidFill>
                          <a:latin typeface="+mn-ea"/>
                          <a:ea typeface="+mn-ea"/>
                        </a:rPr>
                        <a:t>종족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100" dirty="0">
                          <a:solidFill>
                            <a:schemeClr val="tx1"/>
                          </a:solidFill>
                          <a:latin typeface="+mn-ea"/>
                          <a:ea typeface="+mn-ea"/>
                        </a:rPr>
                        <a:t>??, </a:t>
                      </a:r>
                      <a:r>
                        <a:rPr lang="ko-KR" altLang="en-US" sz="1100" dirty="0" err="1">
                          <a:solidFill>
                            <a:schemeClr val="tx1"/>
                          </a:solidFill>
                          <a:latin typeface="+mn-ea"/>
                          <a:ea typeface="+mn-ea"/>
                        </a:rPr>
                        <a:t>서큐버스</a:t>
                      </a:r>
                      <a:endParaRPr lang="ko-KR" altLang="en-US"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2564">
                <a:tc>
                  <a:txBody>
                    <a:bodyPr/>
                    <a:lstStyle/>
                    <a:p>
                      <a:pPr latinLnBrk="1"/>
                      <a:r>
                        <a:rPr lang="ko-KR" altLang="en-US" sz="1100" b="1" dirty="0">
                          <a:solidFill>
                            <a:schemeClr val="tx1"/>
                          </a:solidFill>
                          <a:latin typeface="+mn-ea"/>
                          <a:ea typeface="+mn-ea"/>
                        </a:rPr>
                        <a:t>성별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dirty="0">
                          <a:solidFill>
                            <a:schemeClr val="tx1"/>
                          </a:solidFill>
                          <a:latin typeface="+mn-ea"/>
                          <a:ea typeface="+mn-ea"/>
                        </a:rPr>
                        <a:t>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b="1" dirty="0">
                          <a:solidFill>
                            <a:schemeClr val="tx1"/>
                          </a:solidFill>
                          <a:latin typeface="+mn-ea"/>
                          <a:ea typeface="+mn-ea"/>
                        </a:rPr>
                        <a:t>싫어하는 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dirty="0">
                          <a:solidFill>
                            <a:schemeClr val="tx1"/>
                          </a:solidFill>
                          <a:latin typeface="+mn-ea"/>
                          <a:ea typeface="+mn-ea"/>
                        </a:rPr>
                        <a:t>주인공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b="1" dirty="0">
                          <a:solidFill>
                            <a:schemeClr val="tx1"/>
                          </a:solidFill>
                          <a:latin typeface="+mn-ea"/>
                          <a:ea typeface="+mn-ea"/>
                        </a:rPr>
                        <a:t>성격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dirty="0" smtClean="0">
                          <a:solidFill>
                            <a:schemeClr val="tx1"/>
                          </a:solidFill>
                          <a:latin typeface="+mn-ea"/>
                          <a:ea typeface="+mn-ea"/>
                        </a:rPr>
                        <a:t>기분파</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누구나 쉽게 믿고 따르는 단순한 성격</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어린애</a:t>
                      </a:r>
                      <a:endParaRPr lang="ko-KR" altLang="en-US"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19371">
                <a:tc>
                  <a:txBody>
                    <a:bodyPr/>
                    <a:lstStyle/>
                    <a:p>
                      <a:pPr latinLnBrk="1"/>
                      <a:r>
                        <a:rPr lang="ko-KR" altLang="en-US" sz="1100" b="1" dirty="0">
                          <a:solidFill>
                            <a:schemeClr val="tx1"/>
                          </a:solidFill>
                          <a:latin typeface="+mn-ea"/>
                          <a:ea typeface="+mn-ea"/>
                        </a:rPr>
                        <a:t>캐릭터속성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r>
                        <a:rPr lang="ko-KR" altLang="en-US" sz="1100" dirty="0" err="1" smtClean="0">
                          <a:solidFill>
                            <a:schemeClr val="tx1"/>
                          </a:solidFill>
                          <a:latin typeface="+mn-ea"/>
                          <a:ea typeface="+mn-ea"/>
                        </a:rPr>
                        <a:t>메가데레</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고집불통</a:t>
                      </a:r>
                      <a:r>
                        <a:rPr lang="en-US" altLang="ko-KR" sz="1100" dirty="0" smtClean="0">
                          <a:solidFill>
                            <a:schemeClr val="tx1"/>
                          </a:solidFill>
                          <a:latin typeface="+mn-ea"/>
                          <a:ea typeface="+mn-ea"/>
                        </a:rPr>
                        <a:t>, GL, </a:t>
                      </a:r>
                      <a:r>
                        <a:rPr lang="ko-KR" altLang="en-US" sz="1100" dirty="0" smtClean="0">
                          <a:solidFill>
                            <a:schemeClr val="tx1"/>
                          </a:solidFill>
                          <a:latin typeface="+mn-ea"/>
                          <a:ea typeface="+mn-ea"/>
                        </a:rPr>
                        <a:t>선후배</a:t>
                      </a:r>
                      <a:r>
                        <a:rPr lang="en-US" altLang="ko-KR" sz="1100" dirty="0" smtClean="0">
                          <a:solidFill>
                            <a:schemeClr val="tx1"/>
                          </a:solidFill>
                          <a:latin typeface="+mn-ea"/>
                          <a:ea typeface="+mn-ea"/>
                        </a:rPr>
                        <a:t>, </a:t>
                      </a:r>
                      <a:r>
                        <a:rPr lang="ko-KR" altLang="en-US" sz="1100" dirty="0" err="1" smtClean="0">
                          <a:solidFill>
                            <a:schemeClr val="tx1"/>
                          </a:solidFill>
                          <a:latin typeface="+mn-ea"/>
                          <a:ea typeface="+mn-ea"/>
                        </a:rPr>
                        <a:t>서큐버스</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작은 키</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갈색머리</a:t>
                      </a:r>
                      <a:r>
                        <a:rPr lang="en-US" altLang="ko-KR" sz="1100" dirty="0" smtClean="0">
                          <a:solidFill>
                            <a:schemeClr val="tx1"/>
                          </a:solidFill>
                          <a:latin typeface="+mn-ea"/>
                          <a:ea typeface="+mn-ea"/>
                        </a:rPr>
                        <a:t>, </a:t>
                      </a:r>
                      <a:r>
                        <a:rPr lang="ko-KR" altLang="en-US" sz="1100" dirty="0" err="1" smtClean="0">
                          <a:solidFill>
                            <a:schemeClr val="tx1"/>
                          </a:solidFill>
                          <a:latin typeface="+mn-ea"/>
                          <a:ea typeface="+mn-ea"/>
                        </a:rPr>
                        <a:t>로리</a:t>
                      </a:r>
                      <a:r>
                        <a:rPr lang="en-US" altLang="ko-KR" sz="1100" dirty="0" smtClean="0">
                          <a:solidFill>
                            <a:schemeClr val="tx1"/>
                          </a:solidFill>
                          <a:latin typeface="+mn-ea"/>
                          <a:ea typeface="+mn-ea"/>
                        </a:rPr>
                        <a:t>, 3</a:t>
                      </a:r>
                      <a:r>
                        <a:rPr lang="ko-KR" altLang="en-US" sz="1100" dirty="0" err="1" smtClean="0">
                          <a:solidFill>
                            <a:schemeClr val="tx1"/>
                          </a:solidFill>
                          <a:latin typeface="+mn-ea"/>
                          <a:ea typeface="+mn-ea"/>
                        </a:rPr>
                        <a:t>인칭화</a:t>
                      </a:r>
                      <a:endParaRPr lang="ko-KR" altLang="en-US"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419371">
                <a:tc>
                  <a:txBody>
                    <a:bodyPr/>
                    <a:lstStyle/>
                    <a:p>
                      <a:pPr latinLnBrk="1"/>
                      <a:r>
                        <a:rPr lang="ko-KR" altLang="en-US" sz="1100" b="1" dirty="0">
                          <a:solidFill>
                            <a:schemeClr val="tx1"/>
                          </a:solidFill>
                          <a:latin typeface="+mn-ea"/>
                          <a:ea typeface="+mn-ea"/>
                        </a:rPr>
                        <a:t>등장하는 게임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r>
                        <a:rPr lang="ko-KR" altLang="en-US" sz="1100" dirty="0" err="1" smtClean="0">
                          <a:solidFill>
                            <a:schemeClr val="tx1"/>
                          </a:solidFill>
                          <a:latin typeface="+mn-ea"/>
                          <a:ea typeface="+mn-ea"/>
                        </a:rPr>
                        <a:t>데스티니</a:t>
                      </a:r>
                      <a:r>
                        <a:rPr lang="ko-KR" altLang="en-US" sz="1100" dirty="0" smtClean="0">
                          <a:solidFill>
                            <a:schemeClr val="tx1"/>
                          </a:solidFill>
                          <a:latin typeface="+mn-ea"/>
                          <a:ea typeface="+mn-ea"/>
                        </a:rPr>
                        <a:t> </a:t>
                      </a:r>
                      <a:r>
                        <a:rPr lang="ko-KR" altLang="en-US" sz="1100" dirty="0" err="1" smtClean="0">
                          <a:solidFill>
                            <a:schemeClr val="tx1"/>
                          </a:solidFill>
                          <a:latin typeface="+mn-ea"/>
                          <a:ea typeface="+mn-ea"/>
                        </a:rPr>
                        <a:t>차일드</a:t>
                      </a:r>
                      <a:r>
                        <a:rPr lang="en-US" altLang="ko-KR" sz="1100" dirty="0" smtClean="0">
                          <a:solidFill>
                            <a:schemeClr val="tx1"/>
                          </a:solidFill>
                          <a:latin typeface="+mn-ea"/>
                          <a:ea typeface="+mn-ea"/>
                        </a:rPr>
                        <a:t>, </a:t>
                      </a:r>
                      <a:r>
                        <a:rPr lang="ko-KR" altLang="en-US" sz="1100" dirty="0" err="1" smtClean="0">
                          <a:solidFill>
                            <a:schemeClr val="tx1"/>
                          </a:solidFill>
                          <a:latin typeface="+mn-ea"/>
                          <a:ea typeface="+mn-ea"/>
                        </a:rPr>
                        <a:t>수집형</a:t>
                      </a:r>
                      <a:r>
                        <a:rPr lang="ko-KR" altLang="en-US" sz="1100" baseline="0" dirty="0" smtClean="0">
                          <a:solidFill>
                            <a:schemeClr val="tx1"/>
                          </a:solidFill>
                          <a:latin typeface="+mn-ea"/>
                          <a:ea typeface="+mn-ea"/>
                        </a:rPr>
                        <a:t> </a:t>
                      </a:r>
                      <a:r>
                        <a:rPr lang="en-US" altLang="ko-KR" sz="1100" baseline="0" dirty="0" smtClean="0">
                          <a:solidFill>
                            <a:schemeClr val="tx1"/>
                          </a:solidFill>
                          <a:latin typeface="+mn-ea"/>
                          <a:ea typeface="+mn-ea"/>
                        </a:rPr>
                        <a:t>RPG</a:t>
                      </a:r>
                      <a:endParaRPr lang="ko-KR" altLang="en-US"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1525246">
                <a:tc>
                  <a:txBody>
                    <a:bodyPr/>
                    <a:lstStyle/>
                    <a:p>
                      <a:pPr latinLnBrk="1"/>
                      <a:r>
                        <a:rPr lang="ko-KR" altLang="en-US" sz="1100" b="1" dirty="0">
                          <a:solidFill>
                            <a:schemeClr val="tx1"/>
                          </a:solidFill>
                          <a:latin typeface="+mn-ea"/>
                          <a:ea typeface="+mn-ea"/>
                        </a:rPr>
                        <a:t>배경스토리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nSpc>
                          <a:spcPct val="150000"/>
                        </a:lnSpc>
                      </a:pPr>
                      <a:r>
                        <a:rPr lang="ko-KR" altLang="en-US" sz="1100" dirty="0" smtClean="0">
                          <a:solidFill>
                            <a:schemeClr val="tx1"/>
                          </a:solidFill>
                          <a:latin typeface="+mn-ea"/>
                          <a:ea typeface="+mn-ea"/>
                        </a:rPr>
                        <a:t>모나를 사랑해서 결혼까지 생각하고 있는 어린 </a:t>
                      </a:r>
                      <a:r>
                        <a:rPr lang="ko-KR" altLang="en-US" sz="1100" dirty="0" err="1" smtClean="0">
                          <a:solidFill>
                            <a:schemeClr val="tx1"/>
                          </a:solidFill>
                          <a:latin typeface="+mn-ea"/>
                          <a:ea typeface="+mn-ea"/>
                        </a:rPr>
                        <a:t>서큐버스</a:t>
                      </a:r>
                      <a:r>
                        <a:rPr lang="en-US" altLang="ko-KR" sz="1100" dirty="0" smtClean="0">
                          <a:solidFill>
                            <a:schemeClr val="tx1"/>
                          </a:solidFill>
                          <a:latin typeface="+mn-ea"/>
                          <a:ea typeface="+mn-ea"/>
                        </a:rPr>
                        <a:t>.</a:t>
                      </a:r>
                    </a:p>
                    <a:p>
                      <a:pPr>
                        <a:lnSpc>
                          <a:spcPct val="150000"/>
                        </a:lnSpc>
                      </a:pPr>
                      <a:r>
                        <a:rPr lang="ko-KR" altLang="en-US" sz="1100" dirty="0" smtClean="0">
                          <a:solidFill>
                            <a:schemeClr val="tx1"/>
                          </a:solidFill>
                          <a:latin typeface="+mn-ea"/>
                          <a:ea typeface="+mn-ea"/>
                        </a:rPr>
                        <a:t>어려서 마왕쟁탈전에 참여하기 어렵다고 생각해 마계에 내버려두고 왔지만</a:t>
                      </a:r>
                      <a:r>
                        <a:rPr lang="en-US" altLang="ko-KR" sz="1100" dirty="0" smtClean="0">
                          <a:solidFill>
                            <a:schemeClr val="tx1"/>
                          </a:solidFill>
                          <a:latin typeface="+mn-ea"/>
                          <a:ea typeface="+mn-ea"/>
                        </a:rPr>
                        <a:t>, </a:t>
                      </a:r>
                      <a:r>
                        <a:rPr lang="ko-KR" altLang="en-US" sz="1100" dirty="0" err="1" smtClean="0">
                          <a:solidFill>
                            <a:schemeClr val="tx1"/>
                          </a:solidFill>
                          <a:latin typeface="+mn-ea"/>
                          <a:ea typeface="+mn-ea"/>
                        </a:rPr>
                        <a:t>모나의</a:t>
                      </a:r>
                      <a:r>
                        <a:rPr lang="ko-KR" altLang="en-US" sz="1100" dirty="0" smtClean="0">
                          <a:solidFill>
                            <a:schemeClr val="tx1"/>
                          </a:solidFill>
                          <a:latin typeface="+mn-ea"/>
                          <a:ea typeface="+mn-ea"/>
                        </a:rPr>
                        <a:t> 냄새를 쫓아 주인공의 집까지 찾아왔다</a:t>
                      </a:r>
                      <a:r>
                        <a:rPr lang="en-US" altLang="ko-KR" sz="1100" dirty="0" smtClean="0">
                          <a:solidFill>
                            <a:schemeClr val="tx1"/>
                          </a:solidFill>
                          <a:latin typeface="+mn-ea"/>
                          <a:ea typeface="+mn-ea"/>
                        </a:rPr>
                        <a:t>.</a:t>
                      </a:r>
                    </a:p>
                    <a:p>
                      <a:pPr>
                        <a:lnSpc>
                          <a:spcPct val="150000"/>
                        </a:lnSpc>
                      </a:pPr>
                      <a:r>
                        <a:rPr lang="ko-KR" altLang="en-US" sz="1100" dirty="0" err="1" smtClean="0">
                          <a:solidFill>
                            <a:schemeClr val="tx1"/>
                          </a:solidFill>
                          <a:latin typeface="+mn-ea"/>
                          <a:ea typeface="+mn-ea"/>
                        </a:rPr>
                        <a:t>마왕쟁탈전</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주인공 둘 모두 관심이 없지만 </a:t>
                      </a:r>
                      <a:r>
                        <a:rPr lang="ko-KR" altLang="en-US" sz="1100" dirty="0" err="1" smtClean="0">
                          <a:solidFill>
                            <a:schemeClr val="tx1"/>
                          </a:solidFill>
                          <a:latin typeface="+mn-ea"/>
                          <a:ea typeface="+mn-ea"/>
                        </a:rPr>
                        <a:t>모나가</a:t>
                      </a:r>
                      <a:r>
                        <a:rPr lang="ko-KR" altLang="en-US" sz="1100" dirty="0" smtClean="0">
                          <a:solidFill>
                            <a:schemeClr val="tx1"/>
                          </a:solidFill>
                          <a:latin typeface="+mn-ea"/>
                          <a:ea typeface="+mn-ea"/>
                        </a:rPr>
                        <a:t> 마왕쟁탈전에 참여 중이라 마계로 돌아올 수 없기 때문에 주인공과 계약하고 인간계에 남는다</a:t>
                      </a:r>
                      <a:r>
                        <a:rPr lang="en-US" altLang="ko-KR" sz="1100" dirty="0" smtClean="0">
                          <a:solidFill>
                            <a:schemeClr val="tx1"/>
                          </a:solidFill>
                          <a:latin typeface="+mn-ea"/>
                          <a:ea typeface="+mn-ea"/>
                        </a:rPr>
                        <a:t>.</a:t>
                      </a:r>
                      <a:endParaRPr lang="ko-KR" altLang="en-US"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672224">
                <a:tc>
                  <a:txBody>
                    <a:bodyPr/>
                    <a:lstStyle/>
                    <a:p>
                      <a:pPr latinLnBrk="1"/>
                      <a:r>
                        <a:rPr lang="ko-KR" altLang="en-US" sz="1100" b="1" dirty="0">
                          <a:solidFill>
                            <a:schemeClr val="tx1"/>
                          </a:solidFill>
                          <a:latin typeface="+mn-ea"/>
                          <a:ea typeface="+mn-ea"/>
                        </a:rPr>
                        <a:t>특징적인 이미지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nSpc>
                          <a:spcPct val="150000"/>
                        </a:lnSpc>
                      </a:pPr>
                      <a:r>
                        <a:rPr lang="ko-KR" altLang="en-US" sz="1100" dirty="0">
                          <a:latin typeface="+mn-ea"/>
                          <a:ea typeface="+mn-ea"/>
                        </a:rPr>
                        <a:t>큰 리본</a:t>
                      </a:r>
                      <a:r>
                        <a:rPr lang="en-US" altLang="ko-KR" sz="1100" dirty="0">
                          <a:latin typeface="+mn-ea"/>
                          <a:ea typeface="+mn-ea"/>
                        </a:rPr>
                        <a:t>, </a:t>
                      </a:r>
                      <a:r>
                        <a:rPr lang="ko-KR" altLang="en-US" sz="1100" dirty="0" smtClean="0">
                          <a:latin typeface="+mn-ea"/>
                          <a:ea typeface="+mn-ea"/>
                        </a:rPr>
                        <a:t>팔의 완장</a:t>
                      </a:r>
                      <a:r>
                        <a:rPr lang="en-US" altLang="ko-KR" sz="1100" dirty="0" smtClean="0">
                          <a:latin typeface="+mn-ea"/>
                          <a:ea typeface="+mn-ea"/>
                        </a:rPr>
                        <a:t>, </a:t>
                      </a:r>
                      <a:r>
                        <a:rPr lang="ko-KR" altLang="en-US" sz="1100" dirty="0" smtClean="0">
                          <a:latin typeface="+mn-ea"/>
                          <a:ea typeface="+mn-ea"/>
                        </a:rPr>
                        <a:t>화난 듯한 눈매</a:t>
                      </a:r>
                      <a:endParaRPr lang="en-US" altLang="ko-KR" sz="11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7"/>
                  </a:ext>
                </a:extLst>
              </a:tr>
              <a:tr h="419371">
                <a:tc>
                  <a:txBody>
                    <a:bodyPr/>
                    <a:lstStyle/>
                    <a:p>
                      <a:pPr latinLnBrk="1"/>
                      <a:r>
                        <a:rPr lang="ko-KR" altLang="en-US" sz="1100" b="1" dirty="0">
                          <a:solidFill>
                            <a:schemeClr val="tx1"/>
                          </a:solidFill>
                          <a:latin typeface="+mn-ea"/>
                          <a:ea typeface="+mn-ea"/>
                        </a:rPr>
                        <a:t>역할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lnSpc>
                          <a:spcPct val="150000"/>
                        </a:lnSpc>
                      </a:pPr>
                      <a:r>
                        <a:rPr lang="ko-KR" altLang="en-US" sz="1100" dirty="0" smtClean="0">
                          <a:solidFill>
                            <a:schemeClr val="tx1"/>
                          </a:solidFill>
                          <a:latin typeface="+mn-ea"/>
                          <a:ea typeface="+mn-ea"/>
                        </a:rPr>
                        <a:t>주인공이 다양한 </a:t>
                      </a:r>
                      <a:r>
                        <a:rPr lang="ko-KR" altLang="en-US" sz="1100" dirty="0" err="1" smtClean="0">
                          <a:solidFill>
                            <a:schemeClr val="tx1"/>
                          </a:solidFill>
                          <a:latin typeface="+mn-ea"/>
                          <a:ea typeface="+mn-ea"/>
                        </a:rPr>
                        <a:t>차일드와</a:t>
                      </a:r>
                      <a:r>
                        <a:rPr lang="ko-KR" altLang="en-US" sz="1100" dirty="0" smtClean="0">
                          <a:solidFill>
                            <a:schemeClr val="tx1"/>
                          </a:solidFill>
                          <a:latin typeface="+mn-ea"/>
                          <a:ea typeface="+mn-ea"/>
                        </a:rPr>
                        <a:t> 계약할 수 있도록 돕는 역할</a:t>
                      </a:r>
                      <a:r>
                        <a:rPr lang="en-US" altLang="ko-KR" sz="1100" dirty="0" smtClean="0">
                          <a:solidFill>
                            <a:schemeClr val="tx1"/>
                          </a:solidFill>
                          <a:latin typeface="+mn-ea"/>
                          <a:ea typeface="+mn-ea"/>
                        </a:rPr>
                        <a:t>.</a:t>
                      </a:r>
                    </a:p>
                    <a:p>
                      <a:pPr latinLnBrk="1">
                        <a:lnSpc>
                          <a:spcPct val="150000"/>
                        </a:lnSpc>
                      </a:pPr>
                      <a:r>
                        <a:rPr lang="ko-KR" altLang="en-US" sz="1100" dirty="0" smtClean="0">
                          <a:solidFill>
                            <a:schemeClr val="tx1"/>
                          </a:solidFill>
                          <a:latin typeface="+mn-ea"/>
                          <a:ea typeface="+mn-ea"/>
                        </a:rPr>
                        <a:t>사고를 치거나</a:t>
                      </a:r>
                      <a:r>
                        <a:rPr lang="en-US" altLang="ko-KR" sz="1100" dirty="0" smtClean="0">
                          <a:solidFill>
                            <a:schemeClr val="tx1"/>
                          </a:solidFill>
                          <a:latin typeface="+mn-ea"/>
                          <a:ea typeface="+mn-ea"/>
                        </a:rPr>
                        <a:t>,</a:t>
                      </a:r>
                      <a:r>
                        <a:rPr lang="ko-KR" altLang="en-US" sz="1100" dirty="0" smtClean="0">
                          <a:solidFill>
                            <a:schemeClr val="tx1"/>
                          </a:solidFill>
                          <a:latin typeface="+mn-ea"/>
                          <a:ea typeface="+mn-ea"/>
                        </a:rPr>
                        <a:t> 주인공을 방해하고</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골탕먹이는 역할도 한다</a:t>
                      </a:r>
                      <a:r>
                        <a:rPr lang="en-US" altLang="ko-KR" sz="1100" dirty="0" smtClean="0">
                          <a:solidFill>
                            <a:schemeClr val="tx1"/>
                          </a:solidFill>
                          <a:latin typeface="+mn-ea"/>
                          <a:ea typeface="+mn-ea"/>
                        </a:rPr>
                        <a:t>.</a:t>
                      </a:r>
                      <a:endParaRPr lang="ko-KR" altLang="en-US"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8"/>
                  </a:ext>
                </a:extLst>
              </a:tr>
              <a:tr h="956510">
                <a:tc>
                  <a:txBody>
                    <a:bodyPr/>
                    <a:lstStyle/>
                    <a:p>
                      <a:pPr latinLnBrk="1"/>
                      <a:r>
                        <a:rPr lang="ko-KR" altLang="en-US" sz="1100" b="1" dirty="0">
                          <a:solidFill>
                            <a:schemeClr val="tx1"/>
                          </a:solidFill>
                          <a:latin typeface="+mn-ea"/>
                          <a:ea typeface="+mn-ea"/>
                        </a:rPr>
                        <a:t>호칭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lnSpc>
                          <a:spcPct val="150000"/>
                        </a:lnSpc>
                      </a:pPr>
                      <a:r>
                        <a:rPr lang="en-US" altLang="ko-KR" sz="1100" dirty="0">
                          <a:solidFill>
                            <a:schemeClr val="tx1"/>
                          </a:solidFill>
                          <a:latin typeface="+mn-ea"/>
                          <a:ea typeface="+mn-ea"/>
                        </a:rPr>
                        <a:t>1</a:t>
                      </a:r>
                      <a:r>
                        <a:rPr lang="ko-KR" altLang="en-US" sz="1100" dirty="0">
                          <a:solidFill>
                            <a:schemeClr val="tx1"/>
                          </a:solidFill>
                          <a:latin typeface="+mn-ea"/>
                          <a:ea typeface="+mn-ea"/>
                        </a:rPr>
                        <a:t>인칭</a:t>
                      </a:r>
                      <a:r>
                        <a:rPr lang="en-US" altLang="ko-KR" sz="1100" dirty="0">
                          <a:solidFill>
                            <a:schemeClr val="tx1"/>
                          </a:solidFill>
                          <a:latin typeface="+mn-ea"/>
                          <a:ea typeface="+mn-ea"/>
                        </a:rPr>
                        <a:t>&gt; </a:t>
                      </a:r>
                      <a:r>
                        <a:rPr lang="ko-KR" altLang="en-US" sz="1100" dirty="0">
                          <a:solidFill>
                            <a:schemeClr val="tx1"/>
                          </a:solidFill>
                          <a:latin typeface="+mn-ea"/>
                          <a:ea typeface="+mn-ea"/>
                        </a:rPr>
                        <a:t>다비</a:t>
                      </a:r>
                      <a:endParaRPr lang="en-US" altLang="ko-KR" sz="1100" dirty="0">
                        <a:solidFill>
                          <a:schemeClr val="tx1"/>
                        </a:solidFill>
                        <a:latin typeface="+mn-ea"/>
                        <a:ea typeface="+mn-ea"/>
                      </a:endParaRPr>
                    </a:p>
                    <a:p>
                      <a:pPr latinLnBrk="1">
                        <a:lnSpc>
                          <a:spcPct val="150000"/>
                        </a:lnSpc>
                      </a:pPr>
                      <a:r>
                        <a:rPr lang="en-US" altLang="ko-KR" sz="1100" dirty="0">
                          <a:solidFill>
                            <a:schemeClr val="tx1"/>
                          </a:solidFill>
                          <a:latin typeface="+mn-ea"/>
                          <a:ea typeface="+mn-ea"/>
                        </a:rPr>
                        <a:t>2</a:t>
                      </a:r>
                      <a:r>
                        <a:rPr lang="ko-KR" altLang="en-US" sz="1100" dirty="0">
                          <a:solidFill>
                            <a:schemeClr val="tx1"/>
                          </a:solidFill>
                          <a:latin typeface="+mn-ea"/>
                          <a:ea typeface="+mn-ea"/>
                        </a:rPr>
                        <a:t>인칭</a:t>
                      </a:r>
                      <a:r>
                        <a:rPr lang="en-US" altLang="ko-KR" sz="1100" dirty="0">
                          <a:solidFill>
                            <a:schemeClr val="tx1"/>
                          </a:solidFill>
                          <a:latin typeface="+mn-ea"/>
                          <a:ea typeface="+mn-ea"/>
                        </a:rPr>
                        <a:t>&gt; </a:t>
                      </a:r>
                      <a:r>
                        <a:rPr lang="ko-KR" altLang="en-US" sz="1100" dirty="0">
                          <a:solidFill>
                            <a:schemeClr val="tx1"/>
                          </a:solidFill>
                          <a:latin typeface="+mn-ea"/>
                          <a:ea typeface="+mn-ea"/>
                        </a:rPr>
                        <a:t>야</a:t>
                      </a:r>
                      <a:r>
                        <a:rPr lang="en-US" altLang="ko-KR" sz="1100" dirty="0">
                          <a:solidFill>
                            <a:schemeClr val="tx1"/>
                          </a:solidFill>
                          <a:latin typeface="+mn-ea"/>
                          <a:ea typeface="+mn-ea"/>
                        </a:rPr>
                        <a:t>, </a:t>
                      </a:r>
                      <a:r>
                        <a:rPr lang="ko-KR" altLang="en-US" sz="1100" dirty="0">
                          <a:solidFill>
                            <a:schemeClr val="tx1"/>
                          </a:solidFill>
                          <a:latin typeface="+mn-ea"/>
                          <a:ea typeface="+mn-ea"/>
                        </a:rPr>
                        <a:t>너 처럼 버릇없는 말투</a:t>
                      </a:r>
                      <a:endParaRPr lang="en-US" altLang="ko-KR" sz="1100" dirty="0">
                        <a:solidFill>
                          <a:schemeClr val="tx1"/>
                        </a:solidFill>
                        <a:latin typeface="+mn-ea"/>
                        <a:ea typeface="+mn-ea"/>
                      </a:endParaRPr>
                    </a:p>
                    <a:p>
                      <a:pPr latinLnBrk="1">
                        <a:lnSpc>
                          <a:spcPct val="150000"/>
                        </a:lnSpc>
                      </a:pPr>
                      <a:r>
                        <a:rPr lang="ko-KR" altLang="en-US" sz="1100" dirty="0">
                          <a:solidFill>
                            <a:schemeClr val="tx1"/>
                          </a:solidFill>
                          <a:latin typeface="+mn-ea"/>
                          <a:ea typeface="+mn-ea"/>
                        </a:rPr>
                        <a:t>주인공</a:t>
                      </a:r>
                      <a:r>
                        <a:rPr lang="en-US" altLang="ko-KR" sz="1100" dirty="0">
                          <a:solidFill>
                            <a:schemeClr val="tx1"/>
                          </a:solidFill>
                          <a:latin typeface="+mn-ea"/>
                          <a:ea typeface="+mn-ea"/>
                        </a:rPr>
                        <a:t>&gt; </a:t>
                      </a:r>
                      <a:r>
                        <a:rPr lang="ko-KR" altLang="en-US" sz="1100" dirty="0">
                          <a:solidFill>
                            <a:schemeClr val="tx1"/>
                          </a:solidFill>
                          <a:latin typeface="+mn-ea"/>
                          <a:ea typeface="+mn-ea"/>
                        </a:rPr>
                        <a:t>못된 </a:t>
                      </a:r>
                      <a:r>
                        <a:rPr lang="ko-KR" altLang="en-US" sz="1100" dirty="0" err="1">
                          <a:solidFill>
                            <a:schemeClr val="tx1"/>
                          </a:solidFill>
                          <a:latin typeface="+mn-ea"/>
                          <a:ea typeface="+mn-ea"/>
                        </a:rPr>
                        <a:t>뿔쟁이</a:t>
                      </a:r>
                      <a:r>
                        <a:rPr lang="en-US" altLang="ko-KR" sz="1100" dirty="0">
                          <a:solidFill>
                            <a:schemeClr val="tx1"/>
                          </a:solidFill>
                          <a:latin typeface="+mn-ea"/>
                          <a:ea typeface="+mn-ea"/>
                        </a:rPr>
                        <a:t>, </a:t>
                      </a:r>
                      <a:r>
                        <a:rPr lang="ko-KR" altLang="en-US" sz="1100" dirty="0" err="1" smtClean="0">
                          <a:solidFill>
                            <a:schemeClr val="tx1"/>
                          </a:solidFill>
                          <a:latin typeface="+mn-ea"/>
                          <a:ea typeface="+mn-ea"/>
                        </a:rPr>
                        <a:t>뿔쟁아</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주인</a:t>
                      </a:r>
                      <a:endParaRPr lang="en-US" altLang="ko-KR" sz="1100" dirty="0">
                        <a:solidFill>
                          <a:schemeClr val="tx1"/>
                        </a:solidFill>
                        <a:latin typeface="+mn-ea"/>
                        <a:ea typeface="+mn-ea"/>
                      </a:endParaRPr>
                    </a:p>
                    <a:p>
                      <a:pPr latinLnBrk="1">
                        <a:lnSpc>
                          <a:spcPct val="150000"/>
                        </a:lnSpc>
                      </a:pPr>
                      <a:r>
                        <a:rPr lang="ko-KR" altLang="en-US" sz="1100" dirty="0">
                          <a:solidFill>
                            <a:schemeClr val="tx1"/>
                          </a:solidFill>
                          <a:latin typeface="+mn-ea"/>
                          <a:ea typeface="+mn-ea"/>
                        </a:rPr>
                        <a:t>모나</a:t>
                      </a:r>
                      <a:r>
                        <a:rPr lang="en-US" altLang="ko-KR" sz="1100" dirty="0">
                          <a:solidFill>
                            <a:schemeClr val="tx1"/>
                          </a:solidFill>
                          <a:latin typeface="+mn-ea"/>
                          <a:ea typeface="+mn-ea"/>
                        </a:rPr>
                        <a:t>&gt; </a:t>
                      </a:r>
                      <a:r>
                        <a:rPr lang="ko-KR" altLang="en-US" sz="1100" dirty="0">
                          <a:solidFill>
                            <a:schemeClr val="tx1"/>
                          </a:solidFill>
                          <a:latin typeface="+mn-ea"/>
                          <a:ea typeface="+mn-ea"/>
                        </a:rPr>
                        <a:t>모나 언니</a:t>
                      </a:r>
                      <a:endParaRPr lang="en-US" altLang="ko-KR"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20696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매력적인 캐릭터 </a:t>
            </a:r>
            <a:r>
              <a:rPr lang="en-US" altLang="ko-KR" dirty="0"/>
              <a:t>– FGO (</a:t>
            </a:r>
            <a:r>
              <a:rPr lang="ko-KR" altLang="en-US" dirty="0"/>
              <a:t>후지마루 </a:t>
            </a:r>
            <a:r>
              <a:rPr lang="ko-KR" altLang="en-US" dirty="0" err="1"/>
              <a:t>리츠카</a:t>
            </a:r>
            <a:r>
              <a:rPr lang="en-US" altLang="ko-KR" dirty="0"/>
              <a:t>)</a:t>
            </a:r>
            <a:endParaRPr lang="ko-KR" altLang="en-US" dirty="0"/>
          </a:p>
        </p:txBody>
      </p:sp>
      <p:graphicFrame>
        <p:nvGraphicFramePr>
          <p:cNvPr id="17" name="내용 개체 틀 16"/>
          <p:cNvGraphicFramePr>
            <a:graphicFrameLocks noGrp="1"/>
          </p:cNvGraphicFramePr>
          <p:nvPr>
            <p:ph sz="quarter" idx="11"/>
            <p:extLst>
              <p:ext uri="{D42A27DB-BD31-4B8C-83A1-F6EECF244321}">
                <p14:modId xmlns:p14="http://schemas.microsoft.com/office/powerpoint/2010/main" val="1501450612"/>
              </p:ext>
            </p:extLst>
          </p:nvPr>
        </p:nvGraphicFramePr>
        <p:xfrm>
          <a:off x="5021263" y="703914"/>
          <a:ext cx="6761782" cy="6029609"/>
        </p:xfrm>
        <a:graphic>
          <a:graphicData uri="http://schemas.openxmlformats.org/drawingml/2006/table">
            <a:tbl>
              <a:tblPr firstRow="1" bandRow="1">
                <a:tableStyleId>{5C22544A-7EE6-4342-B048-85BDC9FD1C3A}</a:tableStyleId>
              </a:tblPr>
              <a:tblGrid>
                <a:gridCol w="919877">
                  <a:extLst>
                    <a:ext uri="{9D8B030D-6E8A-4147-A177-3AD203B41FA5}">
                      <a16:colId xmlns:a16="http://schemas.microsoft.com/office/drawing/2014/main" val="20000"/>
                    </a:ext>
                  </a:extLst>
                </a:gridCol>
                <a:gridCol w="873352">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082016">
                  <a:extLst>
                    <a:ext uri="{9D8B030D-6E8A-4147-A177-3AD203B41FA5}">
                      <a16:colId xmlns:a16="http://schemas.microsoft.com/office/drawing/2014/main" val="20003"/>
                    </a:ext>
                  </a:extLst>
                </a:gridCol>
                <a:gridCol w="840683">
                  <a:extLst>
                    <a:ext uri="{9D8B030D-6E8A-4147-A177-3AD203B41FA5}">
                      <a16:colId xmlns:a16="http://schemas.microsoft.com/office/drawing/2014/main" val="20004"/>
                    </a:ext>
                  </a:extLst>
                </a:gridCol>
                <a:gridCol w="2037742">
                  <a:extLst>
                    <a:ext uri="{9D8B030D-6E8A-4147-A177-3AD203B41FA5}">
                      <a16:colId xmlns:a16="http://schemas.microsoft.com/office/drawing/2014/main" val="20005"/>
                    </a:ext>
                  </a:extLst>
                </a:gridCol>
              </a:tblGrid>
              <a:tr h="353920">
                <a:tc gridSpan="6">
                  <a:txBody>
                    <a:bodyPr/>
                    <a:lstStyle/>
                    <a:p>
                      <a:pPr algn="ctr" latinLnBrk="1"/>
                      <a:r>
                        <a:rPr lang="ko-KR" altLang="en-US" sz="1600" dirty="0">
                          <a:solidFill>
                            <a:schemeClr val="bg1"/>
                          </a:solidFill>
                        </a:rPr>
                        <a:t>플레이어 캐릭터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hMerge="1">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444881">
                <a:tc>
                  <a:txBody>
                    <a:bodyPr/>
                    <a:lstStyle/>
                    <a:p>
                      <a:pPr latinLnBrk="1"/>
                      <a:r>
                        <a:rPr lang="ko-KR" altLang="en-US" sz="1100" b="1" dirty="0">
                          <a:solidFill>
                            <a:schemeClr val="tx1"/>
                          </a:solidFill>
                          <a:latin typeface="+mn-ea"/>
                          <a:ea typeface="+mn-ea"/>
                        </a:rPr>
                        <a:t>이름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ko-KR" altLang="en-US" sz="1100" dirty="0">
                          <a:latin typeface="+mn-ea"/>
                          <a:ea typeface="+mn-ea"/>
                        </a:rPr>
                        <a:t>후지마루 </a:t>
                      </a:r>
                      <a:r>
                        <a:rPr lang="ko-KR" altLang="en-US" sz="1100" dirty="0" err="1">
                          <a:latin typeface="+mn-ea"/>
                          <a:ea typeface="+mn-ea"/>
                        </a:rPr>
                        <a:t>리츠카</a:t>
                      </a:r>
                      <a:endParaRPr lang="ko-KR" altLang="en-US" sz="11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ko-KR" altLang="en-US" sz="1100" b="1" dirty="0">
                          <a:latin typeface="+mn-ea"/>
                          <a:ea typeface="+mn-ea"/>
                        </a:rPr>
                        <a:t>좋아하는 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dirty="0">
                          <a:solidFill>
                            <a:schemeClr val="tx1"/>
                          </a:solidFill>
                          <a:latin typeface="+mn-ea"/>
                          <a:ea typeface="+mn-ea"/>
                        </a:rPr>
                        <a:t>없음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b="1" dirty="0">
                          <a:solidFill>
                            <a:schemeClr val="tx1"/>
                          </a:solidFill>
                          <a:latin typeface="+mn-ea"/>
                          <a:ea typeface="+mn-ea"/>
                        </a:rPr>
                        <a:t>나이</a:t>
                      </a:r>
                      <a:r>
                        <a:rPr lang="en-US" altLang="ko-KR" sz="1100" b="1" dirty="0">
                          <a:solidFill>
                            <a:schemeClr val="tx1"/>
                          </a:solidFill>
                          <a:latin typeface="+mn-ea"/>
                          <a:ea typeface="+mn-ea"/>
                        </a:rPr>
                        <a:t>/</a:t>
                      </a:r>
                      <a:r>
                        <a:rPr lang="ko-KR" altLang="en-US" sz="1100" b="1" dirty="0">
                          <a:solidFill>
                            <a:schemeClr val="tx1"/>
                          </a:solidFill>
                          <a:latin typeface="+mn-ea"/>
                          <a:ea typeface="+mn-ea"/>
                        </a:rPr>
                        <a:t>종족</a:t>
                      </a:r>
                      <a:endParaRPr lang="en-US" altLang="ko-KR" sz="1100" b="1" dirty="0">
                        <a:solidFill>
                          <a:schemeClr val="tx1"/>
                        </a:solidFill>
                        <a:latin typeface="+mn-ea"/>
                        <a:ea typeface="+mn-ea"/>
                      </a:endParaRPr>
                    </a:p>
                    <a:p>
                      <a:pPr latinLnBrk="1"/>
                      <a:r>
                        <a:rPr lang="ko-KR" altLang="en-US" sz="1100" b="1" dirty="0">
                          <a:solidFill>
                            <a:schemeClr val="tx1"/>
                          </a:solidFill>
                          <a:latin typeface="+mn-ea"/>
                          <a:ea typeface="+mn-ea"/>
                        </a:rPr>
                        <a:t>키</a:t>
                      </a:r>
                      <a:r>
                        <a:rPr lang="en-US" altLang="ko-KR" sz="1100" b="1" dirty="0">
                          <a:solidFill>
                            <a:schemeClr val="tx1"/>
                          </a:solidFill>
                          <a:latin typeface="+mn-ea"/>
                          <a:ea typeface="+mn-ea"/>
                        </a:rPr>
                        <a:t>/</a:t>
                      </a:r>
                      <a:r>
                        <a:rPr lang="ko-KR" altLang="en-US" sz="1100" b="1" dirty="0">
                          <a:solidFill>
                            <a:schemeClr val="tx1"/>
                          </a:solidFill>
                          <a:latin typeface="+mn-ea"/>
                          <a:ea typeface="+mn-ea"/>
                        </a:rPr>
                        <a:t>몸무게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en-US" altLang="ko-KR" sz="1100" dirty="0">
                          <a:solidFill>
                            <a:schemeClr val="tx1"/>
                          </a:solidFill>
                          <a:latin typeface="+mn-ea"/>
                          <a:ea typeface="+mn-ea"/>
                        </a:rPr>
                        <a:t>??/</a:t>
                      </a:r>
                      <a:r>
                        <a:rPr lang="ko-KR" altLang="en-US" sz="1100" dirty="0">
                          <a:solidFill>
                            <a:schemeClr val="tx1"/>
                          </a:solidFill>
                          <a:latin typeface="+mn-ea"/>
                          <a:ea typeface="+mn-ea"/>
                        </a:rPr>
                        <a:t>인간</a:t>
                      </a:r>
                      <a:r>
                        <a:rPr lang="en-US" altLang="ko-KR" sz="1100" dirty="0">
                          <a:solidFill>
                            <a:schemeClr val="tx1"/>
                          </a:solidFill>
                          <a:latin typeface="+mn-ea"/>
                          <a:ea typeface="+mn-ea"/>
                        </a:rPr>
                        <a:t>/</a:t>
                      </a:r>
                      <a:r>
                        <a:rPr lang="ko-KR" altLang="en-US" sz="1100" dirty="0">
                          <a:solidFill>
                            <a:schemeClr val="tx1"/>
                          </a:solidFill>
                          <a:latin typeface="+mn-ea"/>
                          <a:ea typeface="+mn-ea"/>
                        </a:rPr>
                        <a:t>남</a:t>
                      </a:r>
                      <a:r>
                        <a:rPr lang="en-US" altLang="ko-KR" sz="1100" dirty="0">
                          <a:solidFill>
                            <a:schemeClr val="tx1"/>
                          </a:solidFill>
                          <a:latin typeface="+mn-ea"/>
                          <a:ea typeface="+mn-ea"/>
                        </a:rPr>
                        <a:t>-172cm, </a:t>
                      </a:r>
                      <a:r>
                        <a:rPr lang="ko-KR" altLang="en-US" sz="1100" dirty="0">
                          <a:solidFill>
                            <a:schemeClr val="tx1"/>
                          </a:solidFill>
                          <a:latin typeface="+mn-ea"/>
                          <a:ea typeface="+mn-ea"/>
                        </a:rPr>
                        <a:t>여</a:t>
                      </a:r>
                      <a:r>
                        <a:rPr lang="en-US" altLang="ko-KR" sz="1100" dirty="0">
                          <a:solidFill>
                            <a:schemeClr val="tx1"/>
                          </a:solidFill>
                          <a:latin typeface="+mn-ea"/>
                          <a:ea typeface="+mn-ea"/>
                        </a:rPr>
                        <a:t>-158cm</a:t>
                      </a:r>
                    </a:p>
                    <a:p>
                      <a:pPr latinLnBrk="1"/>
                      <a:r>
                        <a:rPr lang="en-US" altLang="ko-KR" sz="1100" dirty="0">
                          <a:solidFill>
                            <a:schemeClr val="tx1"/>
                          </a:solidFill>
                          <a:latin typeface="+mn-ea"/>
                          <a:ea typeface="+mn-ea"/>
                        </a:rPr>
                        <a:t>/</a:t>
                      </a:r>
                      <a:r>
                        <a:rPr lang="ko-KR" altLang="en-US" sz="1100" dirty="0">
                          <a:solidFill>
                            <a:schemeClr val="tx1"/>
                          </a:solidFill>
                          <a:latin typeface="+mn-ea"/>
                          <a:ea typeface="+mn-ea"/>
                        </a:rPr>
                        <a:t>남</a:t>
                      </a:r>
                      <a:r>
                        <a:rPr lang="en-US" altLang="ko-KR" sz="1100" dirty="0">
                          <a:solidFill>
                            <a:schemeClr val="tx1"/>
                          </a:solidFill>
                          <a:latin typeface="+mn-ea"/>
                          <a:ea typeface="+mn-ea"/>
                        </a:rPr>
                        <a:t>-59kg, </a:t>
                      </a:r>
                      <a:r>
                        <a:rPr lang="ko-KR" altLang="en-US" sz="1100" dirty="0">
                          <a:solidFill>
                            <a:schemeClr val="tx1"/>
                          </a:solidFill>
                          <a:latin typeface="+mn-ea"/>
                          <a:ea typeface="+mn-ea"/>
                        </a:rPr>
                        <a:t>여</a:t>
                      </a:r>
                      <a:r>
                        <a:rPr lang="en-US" altLang="ko-KR" sz="1100" dirty="0">
                          <a:solidFill>
                            <a:schemeClr val="tx1"/>
                          </a:solidFill>
                          <a:latin typeface="+mn-ea"/>
                          <a:ea typeface="+mn-ea"/>
                        </a:rPr>
                        <a:t>-??kg</a:t>
                      </a:r>
                      <a:endParaRPr lang="ko-KR" altLang="en-US"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4881">
                <a:tc>
                  <a:txBody>
                    <a:bodyPr/>
                    <a:lstStyle/>
                    <a:p>
                      <a:pPr latinLnBrk="1"/>
                      <a:r>
                        <a:rPr lang="ko-KR" altLang="en-US" sz="1100" b="1" dirty="0">
                          <a:solidFill>
                            <a:schemeClr val="tx1"/>
                          </a:solidFill>
                          <a:latin typeface="+mn-ea"/>
                          <a:ea typeface="+mn-ea"/>
                        </a:rPr>
                        <a:t>성별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dirty="0">
                          <a:solidFill>
                            <a:schemeClr val="tx1"/>
                          </a:solidFill>
                          <a:latin typeface="+mn-ea"/>
                          <a:ea typeface="+mn-ea"/>
                        </a:rPr>
                        <a:t>선택가능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b="1" dirty="0">
                          <a:solidFill>
                            <a:schemeClr val="tx1"/>
                          </a:solidFill>
                          <a:latin typeface="+mn-ea"/>
                          <a:ea typeface="+mn-ea"/>
                        </a:rPr>
                        <a:t>싫어하는 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dirty="0">
                          <a:solidFill>
                            <a:schemeClr val="tx1"/>
                          </a:solidFill>
                          <a:latin typeface="+mn-ea"/>
                          <a:ea typeface="+mn-ea"/>
                        </a:rPr>
                        <a:t>없음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b="1" dirty="0">
                          <a:solidFill>
                            <a:schemeClr val="tx1"/>
                          </a:solidFill>
                          <a:latin typeface="+mn-ea"/>
                          <a:ea typeface="+mn-ea"/>
                        </a:rPr>
                        <a:t>성격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dirty="0">
                          <a:solidFill>
                            <a:schemeClr val="tx1"/>
                          </a:solidFill>
                          <a:latin typeface="+mn-ea"/>
                          <a:ea typeface="+mn-ea"/>
                        </a:rPr>
                        <a:t>상대에게 맞추어 동화되며</a:t>
                      </a:r>
                      <a:r>
                        <a:rPr lang="en-US" altLang="ko-KR" sz="1100" dirty="0">
                          <a:solidFill>
                            <a:schemeClr val="tx1"/>
                          </a:solidFill>
                          <a:latin typeface="+mn-ea"/>
                          <a:ea typeface="+mn-ea"/>
                        </a:rPr>
                        <a:t>,</a:t>
                      </a:r>
                    </a:p>
                    <a:p>
                      <a:pPr latinLnBrk="1"/>
                      <a:r>
                        <a:rPr lang="ko-KR" altLang="en-US" sz="1100" dirty="0">
                          <a:solidFill>
                            <a:schemeClr val="tx1"/>
                          </a:solidFill>
                          <a:latin typeface="+mn-ea"/>
                          <a:ea typeface="+mn-ea"/>
                        </a:rPr>
                        <a:t>긍정적으로 상대를 바라본다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86623">
                <a:tc>
                  <a:txBody>
                    <a:bodyPr/>
                    <a:lstStyle/>
                    <a:p>
                      <a:pPr latinLnBrk="1"/>
                      <a:r>
                        <a:rPr lang="ko-KR" altLang="en-US" sz="1100" b="1" dirty="0">
                          <a:solidFill>
                            <a:schemeClr val="tx1"/>
                          </a:solidFill>
                          <a:latin typeface="+mn-ea"/>
                          <a:ea typeface="+mn-ea"/>
                        </a:rPr>
                        <a:t>캐릭터속성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r>
                        <a:rPr lang="ko-KR" altLang="en-US" sz="1100" dirty="0" smtClean="0">
                          <a:solidFill>
                            <a:schemeClr val="tx1"/>
                          </a:solidFill>
                          <a:latin typeface="+mn-ea"/>
                          <a:ea typeface="+mn-ea"/>
                        </a:rPr>
                        <a:t>성전환</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하렘</a:t>
                      </a:r>
                      <a:r>
                        <a:rPr lang="en-US" altLang="ko-KR" sz="1100" dirty="0" smtClean="0">
                          <a:solidFill>
                            <a:schemeClr val="tx1"/>
                          </a:solidFill>
                          <a:latin typeface="+mn-ea"/>
                          <a:ea typeface="+mn-ea"/>
                        </a:rPr>
                        <a:t>, </a:t>
                      </a:r>
                      <a:r>
                        <a:rPr lang="ko-KR" altLang="en-US" sz="1100" dirty="0" err="1" smtClean="0">
                          <a:solidFill>
                            <a:schemeClr val="tx1"/>
                          </a:solidFill>
                          <a:latin typeface="+mn-ea"/>
                          <a:ea typeface="+mn-ea"/>
                        </a:rPr>
                        <a:t>역하렘</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선후배</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동료</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마술사</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오른 손등에 </a:t>
                      </a:r>
                      <a:r>
                        <a:rPr lang="ko-KR" altLang="en-US" sz="1100" dirty="0" err="1" smtClean="0">
                          <a:solidFill>
                            <a:schemeClr val="tx1"/>
                          </a:solidFill>
                          <a:latin typeface="+mn-ea"/>
                          <a:ea typeface="+mn-ea"/>
                        </a:rPr>
                        <a:t>령주</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고등학생</a:t>
                      </a:r>
                      <a:endParaRPr lang="ko-KR" altLang="en-US"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393398">
                <a:tc>
                  <a:txBody>
                    <a:bodyPr/>
                    <a:lstStyle/>
                    <a:p>
                      <a:pPr latinLnBrk="1"/>
                      <a:r>
                        <a:rPr lang="ko-KR" altLang="en-US" sz="1100" b="1" dirty="0">
                          <a:solidFill>
                            <a:schemeClr val="tx1"/>
                          </a:solidFill>
                          <a:latin typeface="+mn-ea"/>
                          <a:ea typeface="+mn-ea"/>
                        </a:rPr>
                        <a:t>등장하는 게임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r>
                        <a:rPr lang="en-US" altLang="ko-KR" sz="1100" dirty="0" smtClean="0">
                          <a:solidFill>
                            <a:schemeClr val="tx1"/>
                          </a:solidFill>
                          <a:latin typeface="+mn-ea"/>
                          <a:ea typeface="+mn-ea"/>
                        </a:rPr>
                        <a:t>FGO – </a:t>
                      </a:r>
                      <a:r>
                        <a:rPr lang="ko-KR" altLang="en-US" sz="1100" dirty="0" err="1" smtClean="0">
                          <a:solidFill>
                            <a:schemeClr val="tx1"/>
                          </a:solidFill>
                          <a:latin typeface="+mn-ea"/>
                          <a:ea typeface="+mn-ea"/>
                        </a:rPr>
                        <a:t>수집형</a:t>
                      </a:r>
                      <a:r>
                        <a:rPr lang="ko-KR" altLang="en-US" sz="1100" dirty="0" smtClean="0">
                          <a:solidFill>
                            <a:schemeClr val="tx1"/>
                          </a:solidFill>
                          <a:latin typeface="+mn-ea"/>
                          <a:ea typeface="+mn-ea"/>
                        </a:rPr>
                        <a:t> </a:t>
                      </a:r>
                      <a:r>
                        <a:rPr lang="en-US" altLang="ko-KR" sz="1100" dirty="0" smtClean="0">
                          <a:solidFill>
                            <a:schemeClr val="tx1"/>
                          </a:solidFill>
                          <a:latin typeface="+mn-ea"/>
                          <a:ea typeface="+mn-ea"/>
                        </a:rPr>
                        <a:t>RPG</a:t>
                      </a:r>
                      <a:endParaRPr lang="ko-KR" altLang="en-US"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4"/>
                  </a:ext>
                </a:extLst>
              </a:tr>
              <a:tr h="1406141">
                <a:tc>
                  <a:txBody>
                    <a:bodyPr/>
                    <a:lstStyle/>
                    <a:p>
                      <a:pPr latinLnBrk="1"/>
                      <a:r>
                        <a:rPr lang="ko-KR" altLang="en-US" sz="1100" b="1" dirty="0">
                          <a:solidFill>
                            <a:schemeClr val="tx1"/>
                          </a:solidFill>
                          <a:latin typeface="+mn-ea"/>
                          <a:ea typeface="+mn-ea"/>
                        </a:rPr>
                        <a:t>배경스토리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nSpc>
                          <a:spcPct val="150000"/>
                        </a:lnSpc>
                      </a:pPr>
                      <a:r>
                        <a:rPr lang="ko-KR" altLang="en-US" sz="1100" dirty="0">
                          <a:solidFill>
                            <a:schemeClr val="tx1"/>
                          </a:solidFill>
                          <a:latin typeface="+mn-ea"/>
                          <a:ea typeface="+mn-ea"/>
                        </a:rPr>
                        <a:t>부모님은 일반인</a:t>
                      </a:r>
                      <a:r>
                        <a:rPr lang="en-US" altLang="ko-KR" sz="1100" dirty="0">
                          <a:solidFill>
                            <a:schemeClr val="tx1"/>
                          </a:solidFill>
                          <a:latin typeface="+mn-ea"/>
                          <a:ea typeface="+mn-ea"/>
                        </a:rPr>
                        <a:t>. </a:t>
                      </a:r>
                      <a:r>
                        <a:rPr lang="ko-KR" altLang="en-US" sz="1100" dirty="0">
                          <a:solidFill>
                            <a:schemeClr val="tx1"/>
                          </a:solidFill>
                          <a:latin typeface="+mn-ea"/>
                          <a:ea typeface="+mn-ea"/>
                        </a:rPr>
                        <a:t>도쿄 출신으로 지금까지 평범하게 살아왔다</a:t>
                      </a:r>
                      <a:r>
                        <a:rPr lang="en-US" altLang="ko-KR" sz="1100" dirty="0" smtClean="0">
                          <a:solidFill>
                            <a:schemeClr val="tx1"/>
                          </a:solidFill>
                          <a:latin typeface="+mn-ea"/>
                          <a:ea typeface="+mn-ea"/>
                        </a:rPr>
                        <a:t>.</a:t>
                      </a:r>
                    </a:p>
                    <a:p>
                      <a:pPr>
                        <a:lnSpc>
                          <a:spcPct val="150000"/>
                        </a:lnSpc>
                      </a:pPr>
                      <a:r>
                        <a:rPr lang="ko-KR" altLang="en-US" sz="1100" dirty="0" smtClean="0">
                          <a:solidFill>
                            <a:schemeClr val="tx1"/>
                          </a:solidFill>
                          <a:latin typeface="+mn-ea"/>
                          <a:ea typeface="+mn-ea"/>
                        </a:rPr>
                        <a:t>인류를 구하기 위한 </a:t>
                      </a:r>
                      <a:r>
                        <a:rPr lang="en-US" altLang="ko-KR" sz="1100" dirty="0" smtClean="0">
                          <a:solidFill>
                            <a:schemeClr val="tx1"/>
                          </a:solidFill>
                          <a:latin typeface="+mn-ea"/>
                          <a:ea typeface="+mn-ea"/>
                        </a:rPr>
                        <a:t>48</a:t>
                      </a:r>
                      <a:r>
                        <a:rPr lang="ko-KR" altLang="en-US" sz="1100" dirty="0" smtClean="0">
                          <a:solidFill>
                            <a:schemeClr val="tx1"/>
                          </a:solidFill>
                          <a:latin typeface="+mn-ea"/>
                          <a:ea typeface="+mn-ea"/>
                        </a:rPr>
                        <a:t>인의 </a:t>
                      </a:r>
                      <a:r>
                        <a:rPr lang="ko-KR" altLang="en-US" sz="1100" dirty="0" err="1" smtClean="0">
                          <a:solidFill>
                            <a:schemeClr val="tx1"/>
                          </a:solidFill>
                          <a:latin typeface="+mn-ea"/>
                          <a:ea typeface="+mn-ea"/>
                        </a:rPr>
                        <a:t>적성자</a:t>
                      </a:r>
                      <a:r>
                        <a:rPr lang="ko-KR" altLang="en-US" sz="1100" dirty="0" smtClean="0">
                          <a:solidFill>
                            <a:schemeClr val="tx1"/>
                          </a:solidFill>
                          <a:latin typeface="+mn-ea"/>
                          <a:ea typeface="+mn-ea"/>
                        </a:rPr>
                        <a:t> 중 한 명으로 </a:t>
                      </a:r>
                      <a:r>
                        <a:rPr lang="ko-KR" altLang="en-US" sz="1100" dirty="0" err="1" smtClean="0">
                          <a:solidFill>
                            <a:schemeClr val="tx1"/>
                          </a:solidFill>
                          <a:latin typeface="+mn-ea"/>
                          <a:ea typeface="+mn-ea"/>
                        </a:rPr>
                        <a:t>칼데아에</a:t>
                      </a:r>
                      <a:r>
                        <a:rPr lang="ko-KR" altLang="en-US" sz="1100" dirty="0" smtClean="0">
                          <a:solidFill>
                            <a:schemeClr val="tx1"/>
                          </a:solidFill>
                          <a:latin typeface="+mn-ea"/>
                          <a:ea typeface="+mn-ea"/>
                        </a:rPr>
                        <a:t> 불려왔지만</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사고로 인해 나머지 </a:t>
                      </a:r>
                      <a:r>
                        <a:rPr lang="en-US" altLang="ko-KR" sz="1100" dirty="0" smtClean="0">
                          <a:solidFill>
                            <a:schemeClr val="tx1"/>
                          </a:solidFill>
                          <a:latin typeface="+mn-ea"/>
                          <a:ea typeface="+mn-ea"/>
                        </a:rPr>
                        <a:t>47</a:t>
                      </a:r>
                      <a:r>
                        <a:rPr lang="ko-KR" altLang="en-US" sz="1100" dirty="0" smtClean="0">
                          <a:solidFill>
                            <a:schemeClr val="tx1"/>
                          </a:solidFill>
                          <a:latin typeface="+mn-ea"/>
                          <a:ea typeface="+mn-ea"/>
                        </a:rPr>
                        <a:t>명이 모두 죽게 되고 마지막 </a:t>
                      </a:r>
                      <a:r>
                        <a:rPr lang="ko-KR" altLang="en-US" sz="1100" dirty="0" err="1" smtClean="0">
                          <a:solidFill>
                            <a:schemeClr val="tx1"/>
                          </a:solidFill>
                          <a:latin typeface="+mn-ea"/>
                          <a:ea typeface="+mn-ea"/>
                        </a:rPr>
                        <a:t>적성자가</a:t>
                      </a:r>
                      <a:r>
                        <a:rPr lang="ko-KR" altLang="en-US" sz="1100" dirty="0" smtClean="0">
                          <a:solidFill>
                            <a:schemeClr val="tx1"/>
                          </a:solidFill>
                          <a:latin typeface="+mn-ea"/>
                          <a:ea typeface="+mn-ea"/>
                        </a:rPr>
                        <a:t> 되었다</a:t>
                      </a:r>
                      <a:r>
                        <a:rPr lang="en-US" altLang="ko-KR" sz="1100" dirty="0" smtClean="0">
                          <a:solidFill>
                            <a:schemeClr val="tx1"/>
                          </a:solidFill>
                          <a:latin typeface="+mn-ea"/>
                          <a:ea typeface="+mn-ea"/>
                        </a:rPr>
                        <a:t>.</a:t>
                      </a:r>
                      <a:endParaRPr lang="en-US" altLang="ko-KR" sz="1100" dirty="0">
                        <a:solidFill>
                          <a:schemeClr val="tx1"/>
                        </a:solidFill>
                        <a:latin typeface="+mn-ea"/>
                        <a:ea typeface="+mn-ea"/>
                      </a:endParaRPr>
                    </a:p>
                    <a:p>
                      <a:pPr>
                        <a:lnSpc>
                          <a:spcPct val="150000"/>
                        </a:lnSpc>
                      </a:pPr>
                      <a:r>
                        <a:rPr lang="ko-KR" altLang="en-US" sz="1100" dirty="0">
                          <a:solidFill>
                            <a:schemeClr val="tx1"/>
                          </a:solidFill>
                          <a:latin typeface="+mn-ea"/>
                          <a:ea typeface="+mn-ea"/>
                        </a:rPr>
                        <a:t>마술사로서 실력은 최악</a:t>
                      </a:r>
                      <a:r>
                        <a:rPr lang="en-US" altLang="ko-KR" sz="1100" dirty="0">
                          <a:solidFill>
                            <a:schemeClr val="tx1"/>
                          </a:solidFill>
                          <a:latin typeface="+mn-ea"/>
                          <a:ea typeface="+mn-ea"/>
                        </a:rPr>
                        <a:t>, </a:t>
                      </a:r>
                      <a:r>
                        <a:rPr lang="ko-KR" altLang="en-US" sz="1100" dirty="0">
                          <a:solidFill>
                            <a:schemeClr val="tx1"/>
                          </a:solidFill>
                          <a:latin typeface="+mn-ea"/>
                          <a:ea typeface="+mn-ea"/>
                        </a:rPr>
                        <a:t>지휘관 으로서의 능력은 매우 뛰어나다</a:t>
                      </a:r>
                      <a:r>
                        <a:rPr lang="en-US" altLang="ko-KR" sz="1100" dirty="0">
                          <a:solidFill>
                            <a:schemeClr val="tx1"/>
                          </a:solidFill>
                          <a:latin typeface="+mn-ea"/>
                          <a:ea typeface="+mn-ea"/>
                        </a:rPr>
                        <a:t>.</a:t>
                      </a:r>
                    </a:p>
                    <a:p>
                      <a:pPr>
                        <a:lnSpc>
                          <a:spcPct val="150000"/>
                        </a:lnSpc>
                      </a:pPr>
                      <a:r>
                        <a:rPr lang="ko-KR" altLang="en-US" sz="1100" dirty="0">
                          <a:solidFill>
                            <a:schemeClr val="tx1"/>
                          </a:solidFill>
                          <a:latin typeface="+mn-ea"/>
                          <a:ea typeface="+mn-ea"/>
                        </a:rPr>
                        <a:t>엄청난 정신력과 </a:t>
                      </a:r>
                      <a:r>
                        <a:rPr lang="ko-KR" altLang="en-US" sz="1100" dirty="0" err="1" smtClean="0">
                          <a:solidFill>
                            <a:schemeClr val="tx1"/>
                          </a:solidFill>
                          <a:latin typeface="+mn-ea"/>
                          <a:ea typeface="+mn-ea"/>
                        </a:rPr>
                        <a:t>멘탈을</a:t>
                      </a:r>
                      <a:r>
                        <a:rPr lang="ko-KR" altLang="en-US" sz="1100" dirty="0" smtClean="0">
                          <a:solidFill>
                            <a:schemeClr val="tx1"/>
                          </a:solidFill>
                          <a:latin typeface="+mn-ea"/>
                          <a:ea typeface="+mn-ea"/>
                        </a:rPr>
                        <a:t> 갖췄다</a:t>
                      </a:r>
                      <a:r>
                        <a:rPr lang="en-US" altLang="ko-KR" sz="1100" dirty="0" smtClean="0">
                          <a:solidFill>
                            <a:schemeClr val="tx1"/>
                          </a:solidFill>
                          <a:latin typeface="+mn-ea"/>
                          <a:ea typeface="+mn-ea"/>
                        </a:rPr>
                        <a:t>.</a:t>
                      </a:r>
                      <a:endParaRPr lang="ko-KR" altLang="en-US"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5"/>
                  </a:ext>
                </a:extLst>
              </a:tr>
              <a:tr h="619731">
                <a:tc>
                  <a:txBody>
                    <a:bodyPr/>
                    <a:lstStyle/>
                    <a:p>
                      <a:pPr latinLnBrk="1"/>
                      <a:r>
                        <a:rPr lang="ko-KR" altLang="en-US" sz="1100" b="1" dirty="0">
                          <a:solidFill>
                            <a:schemeClr val="tx1"/>
                          </a:solidFill>
                          <a:latin typeface="+mn-ea"/>
                          <a:ea typeface="+mn-ea"/>
                        </a:rPr>
                        <a:t>특징적인 이미지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nSpc>
                          <a:spcPct val="150000"/>
                        </a:lnSpc>
                      </a:pPr>
                      <a:r>
                        <a:rPr lang="ko-KR" altLang="en-US" sz="1100" dirty="0">
                          <a:latin typeface="+mn-ea"/>
                          <a:ea typeface="+mn-ea"/>
                        </a:rPr>
                        <a:t>성별에 따라서 사용하는 </a:t>
                      </a:r>
                      <a:r>
                        <a:rPr lang="ko-KR" altLang="en-US" sz="1100" dirty="0" err="1">
                          <a:latin typeface="+mn-ea"/>
                          <a:ea typeface="+mn-ea"/>
                        </a:rPr>
                        <a:t>령주</a:t>
                      </a:r>
                      <a:r>
                        <a:rPr lang="ko-KR" altLang="en-US" sz="1100" dirty="0">
                          <a:latin typeface="+mn-ea"/>
                          <a:ea typeface="+mn-ea"/>
                        </a:rPr>
                        <a:t> 모양의 차이가 있음</a:t>
                      </a:r>
                      <a:r>
                        <a:rPr lang="en-US" altLang="ko-KR" sz="1100" dirty="0">
                          <a:latin typeface="+mn-ea"/>
                          <a:ea typeface="+mn-ea"/>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7"/>
                  </a:ext>
                </a:extLst>
              </a:tr>
              <a:tr h="981739">
                <a:tc>
                  <a:txBody>
                    <a:bodyPr/>
                    <a:lstStyle/>
                    <a:p>
                      <a:pPr latinLnBrk="1"/>
                      <a:r>
                        <a:rPr lang="ko-KR" altLang="en-US" sz="1100" b="1" dirty="0">
                          <a:solidFill>
                            <a:schemeClr val="tx1"/>
                          </a:solidFill>
                          <a:latin typeface="+mn-ea"/>
                          <a:ea typeface="+mn-ea"/>
                        </a:rPr>
                        <a:t>역할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lnSpc>
                          <a:spcPct val="150000"/>
                        </a:lnSpc>
                      </a:pPr>
                      <a:r>
                        <a:rPr lang="ko-KR" altLang="en-US" sz="1100" dirty="0" smtClean="0">
                          <a:solidFill>
                            <a:schemeClr val="tx1"/>
                          </a:solidFill>
                          <a:latin typeface="+mn-ea"/>
                          <a:ea typeface="+mn-ea"/>
                        </a:rPr>
                        <a:t>플레이어 캐릭터</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어떤 상대 든지 긍정하고</a:t>
                      </a:r>
                      <a:r>
                        <a:rPr lang="en-US" altLang="ko-KR" sz="1100" dirty="0" smtClean="0">
                          <a:solidFill>
                            <a:schemeClr val="tx1"/>
                          </a:solidFill>
                          <a:latin typeface="+mn-ea"/>
                          <a:ea typeface="+mn-ea"/>
                        </a:rPr>
                        <a:t>, </a:t>
                      </a:r>
                      <a:r>
                        <a:rPr lang="ko-KR" altLang="en-US" sz="1100" dirty="0" smtClean="0">
                          <a:solidFill>
                            <a:schemeClr val="tx1"/>
                          </a:solidFill>
                          <a:latin typeface="+mn-ea"/>
                          <a:ea typeface="+mn-ea"/>
                        </a:rPr>
                        <a:t>상대에 맞춰서 대응한다는 성격을 통해서 </a:t>
                      </a:r>
                      <a:r>
                        <a:rPr lang="ko-KR" altLang="en-US" sz="1100" dirty="0" err="1" smtClean="0">
                          <a:solidFill>
                            <a:schemeClr val="tx1"/>
                          </a:solidFill>
                          <a:latin typeface="+mn-ea"/>
                          <a:ea typeface="+mn-ea"/>
                        </a:rPr>
                        <a:t>수집형의</a:t>
                      </a:r>
                      <a:r>
                        <a:rPr lang="ko-KR" altLang="en-US" sz="1100" dirty="0" smtClean="0">
                          <a:solidFill>
                            <a:schemeClr val="tx1"/>
                          </a:solidFill>
                          <a:latin typeface="+mn-ea"/>
                          <a:ea typeface="+mn-ea"/>
                        </a:rPr>
                        <a:t> 많은 캐릭터들 모두와 원활한 커뮤니케이션이 가능하다</a:t>
                      </a:r>
                      <a:r>
                        <a:rPr lang="en-US" altLang="ko-KR" sz="1100" dirty="0" smtClean="0">
                          <a:solidFill>
                            <a:schemeClr val="tx1"/>
                          </a:solidFill>
                          <a:latin typeface="+mn-ea"/>
                          <a:ea typeface="+mn-ea"/>
                        </a:rPr>
                        <a:t>.</a:t>
                      </a:r>
                    </a:p>
                    <a:p>
                      <a:pPr latinLnBrk="1">
                        <a:lnSpc>
                          <a:spcPct val="150000"/>
                        </a:lnSpc>
                      </a:pPr>
                      <a:r>
                        <a:rPr lang="ko-KR" altLang="en-US" sz="1100" dirty="0" smtClean="0">
                          <a:solidFill>
                            <a:schemeClr val="tx1"/>
                          </a:solidFill>
                          <a:latin typeface="+mn-ea"/>
                          <a:ea typeface="+mn-ea"/>
                        </a:rPr>
                        <a:t>유저가 어떤 캐릭터를 선호할 지 알 수 없으므로 모든 캐릭터와의 관계를 좋게 하기 위한 성격이라고 할 수 있다</a:t>
                      </a:r>
                      <a:r>
                        <a:rPr lang="en-US" altLang="ko-KR" sz="1100" dirty="0" smtClean="0">
                          <a:solidFill>
                            <a:schemeClr val="tx1"/>
                          </a:solidFill>
                          <a:latin typeface="+mn-ea"/>
                          <a:ea typeface="+mn-ea"/>
                        </a:rPr>
                        <a:t>.</a:t>
                      </a:r>
                      <a:endParaRPr lang="ko-KR" altLang="en-US"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8"/>
                  </a:ext>
                </a:extLst>
              </a:tr>
              <a:tr h="881817">
                <a:tc>
                  <a:txBody>
                    <a:bodyPr/>
                    <a:lstStyle/>
                    <a:p>
                      <a:pPr latinLnBrk="1"/>
                      <a:r>
                        <a:rPr lang="ko-KR" altLang="en-US" sz="1100" b="1" dirty="0">
                          <a:solidFill>
                            <a:schemeClr val="tx1"/>
                          </a:solidFill>
                          <a:latin typeface="+mn-ea"/>
                          <a:ea typeface="+mn-ea"/>
                        </a:rPr>
                        <a:t>호칭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latinLnBrk="1">
                        <a:lnSpc>
                          <a:spcPct val="150000"/>
                        </a:lnSpc>
                      </a:pPr>
                      <a:r>
                        <a:rPr lang="en-US" altLang="ko-KR" sz="1100" dirty="0">
                          <a:solidFill>
                            <a:schemeClr val="tx1"/>
                          </a:solidFill>
                          <a:latin typeface="+mn-ea"/>
                          <a:ea typeface="+mn-ea"/>
                        </a:rPr>
                        <a:t>1</a:t>
                      </a:r>
                      <a:r>
                        <a:rPr lang="ko-KR" altLang="en-US" sz="1100" dirty="0">
                          <a:solidFill>
                            <a:schemeClr val="tx1"/>
                          </a:solidFill>
                          <a:latin typeface="+mn-ea"/>
                          <a:ea typeface="+mn-ea"/>
                        </a:rPr>
                        <a:t>인칭</a:t>
                      </a:r>
                      <a:r>
                        <a:rPr lang="en-US" altLang="ko-KR" sz="1100" dirty="0">
                          <a:solidFill>
                            <a:schemeClr val="tx1"/>
                          </a:solidFill>
                          <a:latin typeface="+mn-ea"/>
                          <a:ea typeface="+mn-ea"/>
                        </a:rPr>
                        <a:t>&gt; </a:t>
                      </a:r>
                      <a:r>
                        <a:rPr lang="ko-KR" altLang="en-US" sz="1100" dirty="0">
                          <a:solidFill>
                            <a:schemeClr val="tx1"/>
                          </a:solidFill>
                          <a:latin typeface="+mn-ea"/>
                          <a:ea typeface="+mn-ea"/>
                        </a:rPr>
                        <a:t>나</a:t>
                      </a:r>
                      <a:endParaRPr lang="en-US" altLang="ko-KR" sz="1100" dirty="0">
                        <a:solidFill>
                          <a:schemeClr val="tx1"/>
                        </a:solidFill>
                        <a:latin typeface="+mn-ea"/>
                        <a:ea typeface="+mn-ea"/>
                      </a:endParaRPr>
                    </a:p>
                    <a:p>
                      <a:pPr latinLnBrk="1">
                        <a:lnSpc>
                          <a:spcPct val="150000"/>
                        </a:lnSpc>
                      </a:pPr>
                      <a:r>
                        <a:rPr lang="en-US" altLang="ko-KR" sz="1100" dirty="0">
                          <a:solidFill>
                            <a:schemeClr val="tx1"/>
                          </a:solidFill>
                          <a:latin typeface="+mn-ea"/>
                          <a:ea typeface="+mn-ea"/>
                        </a:rPr>
                        <a:t>2</a:t>
                      </a:r>
                      <a:r>
                        <a:rPr lang="ko-KR" altLang="en-US" sz="1100" dirty="0">
                          <a:solidFill>
                            <a:schemeClr val="tx1"/>
                          </a:solidFill>
                          <a:latin typeface="+mn-ea"/>
                          <a:ea typeface="+mn-ea"/>
                        </a:rPr>
                        <a:t>인칭</a:t>
                      </a:r>
                      <a:r>
                        <a:rPr lang="en-US" altLang="ko-KR" sz="1100" dirty="0">
                          <a:solidFill>
                            <a:schemeClr val="tx1"/>
                          </a:solidFill>
                          <a:latin typeface="+mn-ea"/>
                          <a:ea typeface="+mn-ea"/>
                        </a:rPr>
                        <a:t>&gt; </a:t>
                      </a:r>
                      <a:r>
                        <a:rPr lang="ko-KR" altLang="en-US" sz="1100" dirty="0">
                          <a:solidFill>
                            <a:schemeClr val="tx1"/>
                          </a:solidFill>
                          <a:latin typeface="+mn-ea"/>
                          <a:ea typeface="+mn-ea"/>
                        </a:rPr>
                        <a:t>너</a:t>
                      </a:r>
                      <a:r>
                        <a:rPr lang="en-US" altLang="ko-KR" sz="1100" dirty="0">
                          <a:solidFill>
                            <a:schemeClr val="tx1"/>
                          </a:solidFill>
                          <a:latin typeface="+mn-ea"/>
                          <a:ea typeface="+mn-ea"/>
                        </a:rPr>
                        <a:t>, </a:t>
                      </a:r>
                      <a:r>
                        <a:rPr lang="ko-KR" altLang="en-US" sz="1100" dirty="0">
                          <a:solidFill>
                            <a:schemeClr val="tx1"/>
                          </a:solidFill>
                          <a:latin typeface="+mn-ea"/>
                          <a:ea typeface="+mn-ea"/>
                        </a:rPr>
                        <a:t>당신</a:t>
                      </a:r>
                      <a:endParaRPr lang="en-US" altLang="ko-KR" sz="1100"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9"/>
                  </a:ext>
                </a:extLst>
              </a:tr>
            </a:tbl>
          </a:graphicData>
        </a:graphic>
      </p:graphicFrame>
      <p:pic>
        <p:nvPicPr>
          <p:cNvPr id="7" name="Google Shape;77;p16">
            <a:extLst>
              <a:ext uri="{FF2B5EF4-FFF2-40B4-BE49-F238E27FC236}">
                <a16:creationId xmlns:a16="http://schemas.microsoft.com/office/drawing/2014/main" id="{AAA097DC-4407-488E-BB89-E244348A2195}"/>
              </a:ext>
            </a:extLst>
          </p:cNvPr>
          <p:cNvPicPr preferRelativeResize="0">
            <a:picLocks noGrp="1"/>
          </p:cNvPicPr>
          <p:nvPr>
            <p:ph sz="quarter" idx="10"/>
          </p:nvPr>
        </p:nvPicPr>
        <p:blipFill>
          <a:blip r:embed="rId2">
            <a:alphaModFix/>
          </a:blip>
          <a:stretch>
            <a:fillRect/>
          </a:stretch>
        </p:blipFill>
        <p:spPr>
          <a:xfrm>
            <a:off x="1180080" y="838200"/>
            <a:ext cx="2772228" cy="5761038"/>
          </a:xfrm>
          <a:prstGeom prst="rect">
            <a:avLst/>
          </a:prstGeom>
          <a:noFill/>
          <a:ln>
            <a:noFill/>
          </a:ln>
        </p:spPr>
      </p:pic>
    </p:spTree>
    <p:extLst>
      <p:ext uri="{BB962C8B-B14F-4D97-AF65-F5344CB8AC3E}">
        <p14:creationId xmlns:p14="http://schemas.microsoft.com/office/powerpoint/2010/main" val="1558454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9BE6BD-EDBA-45CE-9F5F-75B96C3B3ADD}"/>
              </a:ext>
            </a:extLst>
          </p:cNvPr>
          <p:cNvSpPr>
            <a:spLocks noGrp="1"/>
          </p:cNvSpPr>
          <p:nvPr>
            <p:ph type="title"/>
          </p:nvPr>
        </p:nvSpPr>
        <p:spPr/>
        <p:txBody>
          <a:bodyPr/>
          <a:lstStyle/>
          <a:p>
            <a:r>
              <a:rPr lang="ko-KR" altLang="en-US" dirty="0"/>
              <a:t>정리</a:t>
            </a:r>
          </a:p>
        </p:txBody>
      </p:sp>
      <p:sp>
        <p:nvSpPr>
          <p:cNvPr id="3" name="내용 개체 틀 2">
            <a:extLst>
              <a:ext uri="{FF2B5EF4-FFF2-40B4-BE49-F238E27FC236}">
                <a16:creationId xmlns:a16="http://schemas.microsoft.com/office/drawing/2014/main" id="{40FC52E7-33E8-42A0-A1C8-C3229B58004D}"/>
              </a:ext>
            </a:extLst>
          </p:cNvPr>
          <p:cNvSpPr>
            <a:spLocks noGrp="1"/>
          </p:cNvSpPr>
          <p:nvPr>
            <p:ph sz="quarter" idx="10"/>
          </p:nvPr>
        </p:nvSpPr>
        <p:spPr/>
        <p:txBody>
          <a:bodyPr/>
          <a:lstStyle/>
          <a:p>
            <a:endParaRPr lang="ko-KR" altLang="en-US"/>
          </a:p>
        </p:txBody>
      </p:sp>
      <p:sp>
        <p:nvSpPr>
          <p:cNvPr id="4" name="내용 개체 틀 3">
            <a:extLst>
              <a:ext uri="{FF2B5EF4-FFF2-40B4-BE49-F238E27FC236}">
                <a16:creationId xmlns:a16="http://schemas.microsoft.com/office/drawing/2014/main" id="{B005A5D4-F2D1-4B29-9A6A-6640748089EB}"/>
              </a:ext>
            </a:extLst>
          </p:cNvPr>
          <p:cNvSpPr>
            <a:spLocks noGrp="1"/>
          </p:cNvSpPr>
          <p:nvPr>
            <p:ph sz="quarter" idx="11"/>
          </p:nvPr>
        </p:nvSpPr>
        <p:spPr/>
        <p:txBody>
          <a:bodyPr/>
          <a:lstStyle/>
          <a:p>
            <a:endParaRPr lang="ko-KR" altLang="en-US" dirty="0"/>
          </a:p>
        </p:txBody>
      </p:sp>
    </p:spTree>
    <p:extLst>
      <p:ext uri="{BB962C8B-B14F-4D97-AF65-F5344CB8AC3E}">
        <p14:creationId xmlns:p14="http://schemas.microsoft.com/office/powerpoint/2010/main" val="886888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F28556B-E23F-44B6-975D-E26891F90253}"/>
              </a:ext>
            </a:extLst>
          </p:cNvPr>
          <p:cNvPicPr>
            <a:picLocks noChangeAspect="1"/>
          </p:cNvPicPr>
          <p:nvPr/>
        </p:nvPicPr>
        <p:blipFill>
          <a:blip r:embed="rId2"/>
          <a:stretch>
            <a:fillRect/>
          </a:stretch>
        </p:blipFill>
        <p:spPr>
          <a:xfrm>
            <a:off x="438688" y="3429962"/>
            <a:ext cx="5125702" cy="2883208"/>
          </a:xfrm>
          <a:prstGeom prst="rect">
            <a:avLst/>
          </a:prstGeom>
        </p:spPr>
      </p:pic>
      <p:sp>
        <p:nvSpPr>
          <p:cNvPr id="3" name="TextBox 2">
            <a:extLst>
              <a:ext uri="{FF2B5EF4-FFF2-40B4-BE49-F238E27FC236}">
                <a16:creationId xmlns:a16="http://schemas.microsoft.com/office/drawing/2014/main" id="{16B1127F-11C2-445E-AEB3-29459E901638}"/>
              </a:ext>
            </a:extLst>
          </p:cNvPr>
          <p:cNvSpPr txBox="1"/>
          <p:nvPr/>
        </p:nvSpPr>
        <p:spPr>
          <a:xfrm>
            <a:off x="5806455" y="2101862"/>
            <a:ext cx="6143082" cy="2312877"/>
          </a:xfrm>
          <a:prstGeom prst="rect">
            <a:avLst/>
          </a:prstGeom>
          <a:noFill/>
        </p:spPr>
        <p:txBody>
          <a:bodyPr wrap="square" rtlCol="0" anchor="ctr">
            <a:spAutoFit/>
          </a:bodyPr>
          <a:lstStyle/>
          <a:p>
            <a:pPr>
              <a:lnSpc>
                <a:spcPct val="150000"/>
              </a:lnSpc>
            </a:pPr>
            <a:r>
              <a:rPr lang="ko-KR" altLang="en-US" sz="1400" dirty="0"/>
              <a:t>평화로운 마을에서 여동생과 둘이서 살아가던 주인공</a:t>
            </a:r>
            <a:endParaRPr lang="en-US" altLang="ko-KR" sz="1400" dirty="0"/>
          </a:p>
          <a:p>
            <a:pPr>
              <a:lnSpc>
                <a:spcPct val="150000"/>
              </a:lnSpc>
            </a:pPr>
            <a:r>
              <a:rPr lang="ko-KR" altLang="en-US" sz="1400" dirty="0"/>
              <a:t>여동생이 불치병에 걸렸고 생활비를 벌기 위해 주인공은 여러 일을 했다</a:t>
            </a:r>
            <a:r>
              <a:rPr lang="en-US" altLang="ko-KR" sz="1400" dirty="0"/>
              <a:t>.</a:t>
            </a:r>
          </a:p>
          <a:p>
            <a:pPr>
              <a:lnSpc>
                <a:spcPct val="150000"/>
              </a:lnSpc>
            </a:pPr>
            <a:r>
              <a:rPr lang="ko-KR" altLang="en-US" sz="1400" dirty="0"/>
              <a:t>이 때쯤 세상에는 갑자기 알 수 없는 마물들이 나타났고</a:t>
            </a:r>
            <a:r>
              <a:rPr lang="en-US" altLang="ko-KR" sz="1400" dirty="0"/>
              <a:t>,</a:t>
            </a:r>
          </a:p>
          <a:p>
            <a:pPr>
              <a:lnSpc>
                <a:spcPct val="150000"/>
              </a:lnSpc>
            </a:pPr>
            <a:r>
              <a:rPr lang="ko-KR" altLang="en-US" sz="1400" dirty="0"/>
              <a:t>여동생은 자신의 병을 고칠 수 있을지도 모른다는 꽃을 찾아 밤에 몰래</a:t>
            </a:r>
            <a:endParaRPr lang="en-US" altLang="ko-KR" sz="1400" dirty="0"/>
          </a:p>
          <a:p>
            <a:pPr>
              <a:lnSpc>
                <a:spcPct val="150000"/>
              </a:lnSpc>
            </a:pPr>
            <a:r>
              <a:rPr lang="ko-KR" altLang="en-US" sz="1400" dirty="0"/>
              <a:t>집을 빠져나오지만</a:t>
            </a:r>
            <a:r>
              <a:rPr lang="en-US" altLang="ko-KR" sz="1400" dirty="0"/>
              <a:t>, </a:t>
            </a:r>
            <a:r>
              <a:rPr lang="ko-KR" altLang="en-US" sz="1400" dirty="0"/>
              <a:t>마왕에게 납치당하고 만다</a:t>
            </a:r>
            <a:r>
              <a:rPr lang="en-US" altLang="ko-KR" sz="1400" dirty="0"/>
              <a:t>.</a:t>
            </a:r>
          </a:p>
          <a:p>
            <a:pPr>
              <a:lnSpc>
                <a:spcPct val="150000"/>
              </a:lnSpc>
            </a:pPr>
            <a:r>
              <a:rPr lang="ko-KR" altLang="en-US" sz="1400" dirty="0"/>
              <a:t>마왕에게 납치당한 여동생을 구하기 위해 주인공은 마물들을 물리치며</a:t>
            </a:r>
            <a:endParaRPr lang="en-US" altLang="ko-KR" sz="1400" dirty="0"/>
          </a:p>
          <a:p>
            <a:pPr>
              <a:lnSpc>
                <a:spcPct val="150000"/>
              </a:lnSpc>
            </a:pPr>
            <a:r>
              <a:rPr lang="ko-KR" altLang="en-US" sz="1400" dirty="0"/>
              <a:t>마왕을 찾아가고</a:t>
            </a:r>
            <a:r>
              <a:rPr lang="en-US" altLang="ko-KR" sz="1400" dirty="0"/>
              <a:t>, </a:t>
            </a:r>
            <a:r>
              <a:rPr lang="ko-KR" altLang="en-US" sz="1400" dirty="0"/>
              <a:t>마왕을 무찌른다</a:t>
            </a:r>
            <a:r>
              <a:rPr lang="en-US" altLang="ko-KR" sz="1400" dirty="0"/>
              <a:t>.</a:t>
            </a:r>
            <a:endParaRPr lang="ko-KR" altLang="en-US" sz="1400" dirty="0"/>
          </a:p>
        </p:txBody>
      </p:sp>
      <p:pic>
        <p:nvPicPr>
          <p:cNvPr id="2050" name="Picture 2" descr="레플리칸트에 대한 이미지 검색결과">
            <a:extLst>
              <a:ext uri="{FF2B5EF4-FFF2-40B4-BE49-F238E27FC236}">
                <a16:creationId xmlns:a16="http://schemas.microsoft.com/office/drawing/2014/main" id="{EDD33D89-9FF7-44D6-99EE-21C2B05C891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655" b="50329"/>
          <a:stretch/>
        </p:blipFill>
        <p:spPr bwMode="auto">
          <a:xfrm>
            <a:off x="438688" y="336857"/>
            <a:ext cx="5122727" cy="2883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511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10F3E91-2AC5-4098-A427-53F4DAA95E13}"/>
              </a:ext>
            </a:extLst>
          </p:cNvPr>
          <p:cNvPicPr>
            <a:picLocks noChangeAspect="1"/>
          </p:cNvPicPr>
          <p:nvPr/>
        </p:nvPicPr>
        <p:blipFill>
          <a:blip r:embed="rId2"/>
          <a:stretch>
            <a:fillRect/>
          </a:stretch>
        </p:blipFill>
        <p:spPr>
          <a:xfrm>
            <a:off x="438688" y="356921"/>
            <a:ext cx="5125704" cy="2883209"/>
          </a:xfrm>
          <a:prstGeom prst="rect">
            <a:avLst/>
          </a:prstGeom>
        </p:spPr>
      </p:pic>
      <p:pic>
        <p:nvPicPr>
          <p:cNvPr id="4" name="그림 3">
            <a:extLst>
              <a:ext uri="{FF2B5EF4-FFF2-40B4-BE49-F238E27FC236}">
                <a16:creationId xmlns:a16="http://schemas.microsoft.com/office/drawing/2014/main" id="{2DFB6DE3-0EAA-441C-AC46-BBCA76C9C7A5}"/>
              </a:ext>
            </a:extLst>
          </p:cNvPr>
          <p:cNvPicPr>
            <a:picLocks noChangeAspect="1"/>
          </p:cNvPicPr>
          <p:nvPr/>
        </p:nvPicPr>
        <p:blipFill>
          <a:blip r:embed="rId3"/>
          <a:stretch>
            <a:fillRect/>
          </a:stretch>
        </p:blipFill>
        <p:spPr>
          <a:xfrm>
            <a:off x="438688" y="3621045"/>
            <a:ext cx="5125704" cy="2883209"/>
          </a:xfrm>
          <a:prstGeom prst="rect">
            <a:avLst/>
          </a:prstGeom>
        </p:spPr>
      </p:pic>
      <p:sp>
        <p:nvSpPr>
          <p:cNvPr id="5" name="TextBox 4">
            <a:extLst>
              <a:ext uri="{FF2B5EF4-FFF2-40B4-BE49-F238E27FC236}">
                <a16:creationId xmlns:a16="http://schemas.microsoft.com/office/drawing/2014/main" id="{DA72E96F-39C0-41ED-9623-E18156C720AF}"/>
              </a:ext>
            </a:extLst>
          </p:cNvPr>
          <p:cNvSpPr txBox="1"/>
          <p:nvPr/>
        </p:nvSpPr>
        <p:spPr>
          <a:xfrm>
            <a:off x="5806455" y="2101863"/>
            <a:ext cx="6239068" cy="2312877"/>
          </a:xfrm>
          <a:prstGeom prst="rect">
            <a:avLst/>
          </a:prstGeom>
          <a:noFill/>
        </p:spPr>
        <p:txBody>
          <a:bodyPr wrap="square" rtlCol="0" anchor="ctr">
            <a:spAutoFit/>
          </a:bodyPr>
          <a:lstStyle/>
          <a:p>
            <a:pPr>
              <a:lnSpc>
                <a:spcPct val="150000"/>
              </a:lnSpc>
            </a:pPr>
            <a:r>
              <a:rPr lang="ko-KR" altLang="en-US" sz="1400" dirty="0"/>
              <a:t>마물들은 여러가지 말을 하지만</a:t>
            </a:r>
            <a:r>
              <a:rPr lang="en-US" altLang="ko-KR" sz="1400" dirty="0"/>
              <a:t>, </a:t>
            </a:r>
            <a:r>
              <a:rPr lang="ko-KR" altLang="en-US" sz="1400" dirty="0"/>
              <a:t>언어가 통하지 않아서 알아 들을 수 없다</a:t>
            </a:r>
            <a:r>
              <a:rPr lang="en-US" altLang="ko-KR" sz="1400" dirty="0"/>
              <a:t>.</a:t>
            </a:r>
          </a:p>
          <a:p>
            <a:pPr>
              <a:lnSpc>
                <a:spcPct val="150000"/>
              </a:lnSpc>
            </a:pPr>
            <a:r>
              <a:rPr lang="ko-KR" altLang="en-US" sz="1400" dirty="0"/>
              <a:t>하지만 마왕을 죽이고 엔딩을 본 후</a:t>
            </a:r>
            <a:r>
              <a:rPr lang="en-US" altLang="ko-KR" sz="1400" dirty="0"/>
              <a:t>, </a:t>
            </a:r>
            <a:r>
              <a:rPr lang="ko-KR" altLang="en-US" sz="1400" dirty="0"/>
              <a:t>다시 한 번 게임을 진행하면 마물들의</a:t>
            </a:r>
            <a:endParaRPr lang="en-US" altLang="ko-KR" sz="1400" dirty="0"/>
          </a:p>
          <a:p>
            <a:pPr>
              <a:lnSpc>
                <a:spcPct val="150000"/>
              </a:lnSpc>
            </a:pPr>
            <a:r>
              <a:rPr lang="ko-KR" altLang="en-US" sz="1400" dirty="0"/>
              <a:t>언어가 모두 번역되어 들리기 시작한다</a:t>
            </a:r>
            <a:r>
              <a:rPr lang="en-US" altLang="ko-KR" sz="1400" dirty="0"/>
              <a:t>.</a:t>
            </a:r>
          </a:p>
          <a:p>
            <a:pPr>
              <a:lnSpc>
                <a:spcPct val="150000"/>
              </a:lnSpc>
            </a:pPr>
            <a:endParaRPr lang="en-US" altLang="ko-KR" sz="1400" dirty="0"/>
          </a:p>
          <a:p>
            <a:pPr>
              <a:lnSpc>
                <a:spcPct val="150000"/>
              </a:lnSpc>
            </a:pPr>
            <a:r>
              <a:rPr lang="ko-KR" altLang="en-US" sz="1400" dirty="0"/>
              <a:t>그 후 플레이어가 알게 되는 것은 마물들이 사실은 인간이라는 진실이다</a:t>
            </a:r>
            <a:r>
              <a:rPr lang="en-US" altLang="ko-KR" sz="1400" dirty="0"/>
              <a:t>.</a:t>
            </a:r>
          </a:p>
          <a:p>
            <a:pPr>
              <a:lnSpc>
                <a:spcPct val="150000"/>
              </a:lnSpc>
            </a:pPr>
            <a:endParaRPr lang="en-US" altLang="ko-KR" sz="1400" dirty="0"/>
          </a:p>
          <a:p>
            <a:pPr>
              <a:lnSpc>
                <a:spcPct val="150000"/>
              </a:lnSpc>
            </a:pPr>
            <a:r>
              <a:rPr lang="ko-KR" altLang="en-US" sz="1400" dirty="0"/>
              <a:t>플레이어는 언어가 통하지 않아 전혀 모른 상태로 인간들을 학살한 것이다</a:t>
            </a:r>
            <a:r>
              <a:rPr lang="en-US" altLang="ko-KR" sz="1400" dirty="0"/>
              <a:t>.</a:t>
            </a:r>
            <a:endParaRPr lang="ko-KR" altLang="en-US" sz="1400" dirty="0"/>
          </a:p>
        </p:txBody>
      </p:sp>
    </p:spTree>
    <p:extLst>
      <p:ext uri="{BB962C8B-B14F-4D97-AF65-F5344CB8AC3E}">
        <p14:creationId xmlns:p14="http://schemas.microsoft.com/office/powerpoint/2010/main" val="1653185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9A655-630E-4228-98EB-D1B9AA416F07}"/>
              </a:ext>
            </a:extLst>
          </p:cNvPr>
          <p:cNvSpPr txBox="1"/>
          <p:nvPr/>
        </p:nvSpPr>
        <p:spPr>
          <a:xfrm>
            <a:off x="239288" y="34575"/>
            <a:ext cx="11710251" cy="6852389"/>
          </a:xfrm>
          <a:prstGeom prst="rect">
            <a:avLst/>
          </a:prstGeom>
          <a:noFill/>
        </p:spPr>
        <p:txBody>
          <a:bodyPr wrap="square" rtlCol="0" anchor="ctr">
            <a:spAutoFit/>
          </a:bodyPr>
          <a:lstStyle/>
          <a:p>
            <a:pPr>
              <a:lnSpc>
                <a:spcPct val="150000"/>
              </a:lnSpc>
            </a:pPr>
            <a:r>
              <a:rPr lang="ko-KR" altLang="en-US" sz="1466" b="1" dirty="0"/>
              <a:t>전체적인 배경 스토리</a:t>
            </a:r>
            <a:endParaRPr lang="en-US" altLang="ko-KR" sz="1466" b="1" dirty="0"/>
          </a:p>
          <a:p>
            <a:pPr>
              <a:lnSpc>
                <a:spcPct val="150000"/>
              </a:lnSpc>
            </a:pPr>
            <a:r>
              <a:rPr lang="en-US" altLang="ko-KR" sz="1400" dirty="0"/>
              <a:t>2003</a:t>
            </a:r>
            <a:r>
              <a:rPr lang="ko-KR" altLang="en-US" sz="1400" dirty="0"/>
              <a:t>년 갑자기 지구에 등장한 외계인을 군대를 통해 쓰러뜨린다</a:t>
            </a:r>
            <a:r>
              <a:rPr lang="en-US" altLang="ko-KR" sz="1400" dirty="0"/>
              <a:t>.</a:t>
            </a:r>
          </a:p>
          <a:p>
            <a:pPr>
              <a:lnSpc>
                <a:spcPct val="150000"/>
              </a:lnSpc>
            </a:pPr>
            <a:r>
              <a:rPr lang="en-US" altLang="ko-KR" sz="1400" dirty="0"/>
              <a:t>6</a:t>
            </a:r>
            <a:r>
              <a:rPr lang="ko-KR" altLang="en-US" sz="1400" dirty="0"/>
              <a:t>개월이 지난 후</a:t>
            </a:r>
            <a:r>
              <a:rPr lang="en-US" altLang="ko-KR" sz="1400" dirty="0"/>
              <a:t>,</a:t>
            </a:r>
            <a:r>
              <a:rPr lang="ko-KR" altLang="en-US" sz="1400" dirty="0"/>
              <a:t> 인간이 소금</a:t>
            </a:r>
            <a:r>
              <a:rPr lang="en-US" altLang="ko-KR" sz="1400" dirty="0"/>
              <a:t> </a:t>
            </a:r>
            <a:r>
              <a:rPr lang="ko-KR" altLang="en-US" sz="1400" dirty="0"/>
              <a:t>혹은 괴물로 변하는 질병이 발생한다</a:t>
            </a:r>
            <a:r>
              <a:rPr lang="en-US" altLang="ko-KR" sz="1400" dirty="0"/>
              <a:t>.</a:t>
            </a:r>
          </a:p>
          <a:p>
            <a:pPr>
              <a:lnSpc>
                <a:spcPct val="150000"/>
              </a:lnSpc>
            </a:pPr>
            <a:r>
              <a:rPr lang="ko-KR" altLang="en-US" sz="1400" dirty="0"/>
              <a:t>원인을 조사하자 외계인의 모체에서 나온 마소라는 입자 때문이었다</a:t>
            </a:r>
            <a:r>
              <a:rPr lang="en-US" altLang="ko-KR" sz="1400" dirty="0"/>
              <a:t>.</a:t>
            </a:r>
          </a:p>
          <a:p>
            <a:pPr>
              <a:lnSpc>
                <a:spcPct val="150000"/>
              </a:lnSpc>
            </a:pPr>
            <a:r>
              <a:rPr lang="ko-KR" altLang="en-US" sz="1400" dirty="0"/>
              <a:t>인류는 이 병을 치료할 백신을 찾지 못했고</a:t>
            </a:r>
            <a:r>
              <a:rPr lang="en-US" altLang="ko-KR" sz="1400" dirty="0"/>
              <a:t>, </a:t>
            </a:r>
            <a:r>
              <a:rPr lang="ko-KR" altLang="en-US" sz="1400" dirty="0"/>
              <a:t>대신 마소를 연구해 </a:t>
            </a:r>
            <a:r>
              <a:rPr lang="en-US" altLang="ko-KR" sz="1400" dirty="0"/>
              <a:t>‘</a:t>
            </a:r>
            <a:r>
              <a:rPr lang="ko-KR" altLang="en-US" sz="1400" dirty="0"/>
              <a:t>마법</a:t>
            </a:r>
            <a:r>
              <a:rPr lang="en-US" altLang="ko-KR" sz="1400" dirty="0"/>
              <a:t>’</a:t>
            </a:r>
            <a:r>
              <a:rPr lang="ko-KR" altLang="en-US" sz="1400" dirty="0"/>
              <a:t> 개발한다</a:t>
            </a:r>
            <a:r>
              <a:rPr lang="en-US" altLang="ko-KR" sz="1400" dirty="0"/>
              <a:t>.</a:t>
            </a:r>
          </a:p>
          <a:p>
            <a:pPr>
              <a:lnSpc>
                <a:spcPct val="150000"/>
              </a:lnSpc>
            </a:pPr>
            <a:endParaRPr lang="en-US" altLang="ko-KR" sz="1400" dirty="0"/>
          </a:p>
          <a:p>
            <a:pPr>
              <a:lnSpc>
                <a:spcPct val="150000"/>
              </a:lnSpc>
            </a:pPr>
            <a:r>
              <a:rPr lang="ko-KR" altLang="en-US" sz="1400" dirty="0"/>
              <a:t>마법을 통해 인류는 인류를 부활시킬 </a:t>
            </a:r>
            <a:r>
              <a:rPr lang="ko-KR" altLang="en-US" sz="1400" dirty="0" err="1"/>
              <a:t>게슈탈트</a:t>
            </a:r>
            <a:r>
              <a:rPr lang="en-US" altLang="ko-KR" sz="1400" dirty="0"/>
              <a:t>/</a:t>
            </a:r>
            <a:r>
              <a:rPr lang="ko-KR" altLang="en-US" sz="1400" dirty="0" err="1"/>
              <a:t>레플리칸트</a:t>
            </a:r>
            <a:r>
              <a:rPr lang="ko-KR" altLang="en-US" sz="1400" dirty="0"/>
              <a:t> 계획을 세운다</a:t>
            </a:r>
            <a:r>
              <a:rPr lang="en-US" altLang="ko-KR" sz="1400" dirty="0"/>
              <a:t>.</a:t>
            </a:r>
          </a:p>
          <a:p>
            <a:pPr>
              <a:lnSpc>
                <a:spcPct val="150000"/>
              </a:lnSpc>
            </a:pPr>
            <a:r>
              <a:rPr lang="ko-KR" altLang="en-US" sz="1400" dirty="0" err="1"/>
              <a:t>게슈탈트</a:t>
            </a:r>
            <a:r>
              <a:rPr lang="ko-KR" altLang="en-US" sz="1400" dirty="0"/>
              <a:t> </a:t>
            </a:r>
            <a:r>
              <a:rPr lang="en-US" altLang="ko-KR" sz="1400" dirty="0"/>
              <a:t>– </a:t>
            </a:r>
            <a:r>
              <a:rPr lang="ko-KR" altLang="en-US" sz="1400" dirty="0"/>
              <a:t>마법을 통해서 인류의 영혼을 분리하는 프로젝트</a:t>
            </a:r>
            <a:endParaRPr lang="en-US" altLang="ko-KR" sz="1400" dirty="0"/>
          </a:p>
          <a:p>
            <a:pPr>
              <a:lnSpc>
                <a:spcPct val="150000"/>
              </a:lnSpc>
            </a:pPr>
            <a:r>
              <a:rPr lang="ko-KR" altLang="en-US" sz="1400" dirty="0" err="1"/>
              <a:t>레플리칸트</a:t>
            </a:r>
            <a:r>
              <a:rPr lang="ko-KR" altLang="en-US" sz="1400" dirty="0"/>
              <a:t> </a:t>
            </a:r>
            <a:r>
              <a:rPr lang="en-US" altLang="ko-KR" sz="1400" dirty="0"/>
              <a:t>– </a:t>
            </a:r>
            <a:r>
              <a:rPr lang="ko-KR" altLang="en-US" sz="1400" dirty="0"/>
              <a:t>원래의 육체를 복제해 새로운 육체를 만드는 프로젝트</a:t>
            </a:r>
            <a:endParaRPr lang="en-US" altLang="ko-KR" sz="1400" dirty="0"/>
          </a:p>
          <a:p>
            <a:pPr>
              <a:lnSpc>
                <a:spcPct val="150000"/>
              </a:lnSpc>
            </a:pPr>
            <a:r>
              <a:rPr lang="ko-KR" altLang="en-US" sz="1400" dirty="0"/>
              <a:t>이를 통해서 영혼을 모두 분리해 저장해두고</a:t>
            </a:r>
            <a:r>
              <a:rPr lang="en-US" altLang="ko-KR" sz="1400" dirty="0"/>
              <a:t>, </a:t>
            </a:r>
            <a:r>
              <a:rPr lang="ko-KR" altLang="en-US" sz="1400" dirty="0"/>
              <a:t>질병과 괴물이 모두 사라지면 복제된 육체에 다시 영혼을 넣어 인류를 재건하는 계획이었다</a:t>
            </a:r>
            <a:r>
              <a:rPr lang="en-US" altLang="ko-KR" sz="1400" dirty="0"/>
              <a:t>.</a:t>
            </a:r>
          </a:p>
          <a:p>
            <a:pPr>
              <a:lnSpc>
                <a:spcPct val="150000"/>
              </a:lnSpc>
            </a:pPr>
            <a:endParaRPr lang="en-US" altLang="ko-KR" sz="1400" dirty="0"/>
          </a:p>
          <a:p>
            <a:pPr>
              <a:lnSpc>
                <a:spcPct val="150000"/>
              </a:lnSpc>
            </a:pPr>
            <a:r>
              <a:rPr lang="ko-KR" altLang="en-US" sz="1400" dirty="0"/>
              <a:t>복제된 육체에는 영혼이 들어가 있지 않은 일종의 안드로이드</a:t>
            </a:r>
            <a:r>
              <a:rPr lang="en-US" altLang="ko-KR" sz="1400" dirty="0"/>
              <a:t>.</a:t>
            </a:r>
            <a:r>
              <a:rPr lang="ko-KR" altLang="en-US" sz="1400" dirty="0"/>
              <a:t> 괴물을 처리하라는 전투의지를 심어서 모든 괴물을 처치하도록 만들었다</a:t>
            </a:r>
            <a:r>
              <a:rPr lang="en-US" altLang="ko-KR" sz="1400" dirty="0"/>
              <a:t>.</a:t>
            </a:r>
          </a:p>
          <a:p>
            <a:pPr>
              <a:lnSpc>
                <a:spcPct val="150000"/>
              </a:lnSpc>
            </a:pPr>
            <a:endParaRPr lang="en-US" altLang="ko-KR" sz="1400" dirty="0"/>
          </a:p>
          <a:p>
            <a:pPr>
              <a:lnSpc>
                <a:spcPct val="150000"/>
              </a:lnSpc>
            </a:pPr>
            <a:r>
              <a:rPr lang="en-US" altLang="ko-KR" sz="1400" dirty="0"/>
              <a:t>3288</a:t>
            </a:r>
            <a:r>
              <a:rPr lang="ko-KR" altLang="en-US" sz="1400" dirty="0"/>
              <a:t>년 모든 질병과 괴물들이 사라지고 </a:t>
            </a:r>
            <a:r>
              <a:rPr lang="ko-KR" altLang="en-US" sz="1400" dirty="0" err="1"/>
              <a:t>게슈탈트</a:t>
            </a:r>
            <a:r>
              <a:rPr lang="ko-KR" altLang="en-US" sz="1400" dirty="0"/>
              <a:t> 프로젝트가 작동 했지만</a:t>
            </a:r>
            <a:r>
              <a:rPr lang="en-US" altLang="ko-KR" sz="1400" dirty="0"/>
              <a:t>, </a:t>
            </a:r>
            <a:r>
              <a:rPr lang="ko-KR" altLang="en-US" sz="1400" dirty="0"/>
              <a:t>원래는 빈 껍데기였어야 할 </a:t>
            </a:r>
            <a:r>
              <a:rPr lang="ko-KR" altLang="en-US" sz="1400" dirty="0" err="1"/>
              <a:t>레플리칸트에</a:t>
            </a:r>
            <a:r>
              <a:rPr lang="ko-KR" altLang="en-US" sz="1400" dirty="0"/>
              <a:t> 새로운 영혼이 깃들어 있었다</a:t>
            </a:r>
            <a:r>
              <a:rPr lang="en-US" altLang="ko-KR" sz="1400" dirty="0"/>
              <a:t>. </a:t>
            </a:r>
            <a:r>
              <a:rPr lang="ko-KR" altLang="en-US" sz="1400" dirty="0"/>
              <a:t>주체적인 의지를 가지게 되고</a:t>
            </a:r>
            <a:r>
              <a:rPr lang="en-US" altLang="ko-KR" sz="1400" dirty="0"/>
              <a:t>, </a:t>
            </a:r>
            <a:r>
              <a:rPr lang="ko-KR" altLang="en-US" sz="1400" dirty="0"/>
              <a:t>문명을 이룩하게 된 것이다</a:t>
            </a:r>
            <a:r>
              <a:rPr lang="en-US" altLang="ko-KR" sz="1400" dirty="0"/>
              <a:t>.</a:t>
            </a:r>
          </a:p>
          <a:p>
            <a:pPr>
              <a:lnSpc>
                <a:spcPct val="150000"/>
              </a:lnSpc>
            </a:pPr>
            <a:r>
              <a:rPr lang="ko-KR" altLang="en-US" sz="1400" dirty="0"/>
              <a:t>돌아갈 곳을 잃게 된 인류의 영혼은 그림자와 같은 형태로 남게 되고</a:t>
            </a:r>
            <a:r>
              <a:rPr lang="en-US" altLang="ko-KR" sz="1400" dirty="0"/>
              <a:t>, </a:t>
            </a:r>
            <a:r>
              <a:rPr lang="ko-KR" altLang="en-US" sz="1400" dirty="0"/>
              <a:t>기계나 로봇에 깃들기도 했다</a:t>
            </a:r>
            <a:r>
              <a:rPr lang="en-US" altLang="ko-KR" sz="1400" dirty="0"/>
              <a:t>.</a:t>
            </a:r>
          </a:p>
          <a:p>
            <a:pPr>
              <a:lnSpc>
                <a:spcPct val="150000"/>
              </a:lnSpc>
            </a:pPr>
            <a:r>
              <a:rPr lang="ko-KR" altLang="en-US" sz="1400" dirty="0"/>
              <a:t>프로젝트의 실패로 정신이 붕괴된 영혼들도 존재했고</a:t>
            </a:r>
            <a:r>
              <a:rPr lang="en-US" altLang="ko-KR" sz="1400" dirty="0"/>
              <a:t>, </a:t>
            </a:r>
            <a:r>
              <a:rPr lang="ko-KR" altLang="en-US" sz="1400" dirty="0"/>
              <a:t>이들은 육체를 차지하기 위해 공격적인 성향을 드러내기도 했다</a:t>
            </a:r>
            <a:r>
              <a:rPr lang="en-US" altLang="ko-KR" sz="1400" dirty="0"/>
              <a:t>.</a:t>
            </a:r>
          </a:p>
          <a:p>
            <a:pPr>
              <a:lnSpc>
                <a:spcPct val="150000"/>
              </a:lnSpc>
            </a:pPr>
            <a:r>
              <a:rPr lang="ko-KR" altLang="en-US" sz="1400" dirty="0"/>
              <a:t>마왕이 여동생을 납치한 것도 실제로 마왕이 이 여동생의 오빠였기 때문이다</a:t>
            </a:r>
            <a:r>
              <a:rPr lang="en-US" altLang="ko-KR" sz="1400" dirty="0"/>
              <a:t>.</a:t>
            </a:r>
          </a:p>
          <a:p>
            <a:pPr>
              <a:lnSpc>
                <a:spcPct val="150000"/>
              </a:lnSpc>
            </a:pPr>
            <a:r>
              <a:rPr lang="ko-KR" altLang="en-US" sz="1400" dirty="0"/>
              <a:t>마왕은 마소에 </a:t>
            </a:r>
            <a:r>
              <a:rPr lang="ko-KR" altLang="en-US" sz="1400" dirty="0" err="1"/>
              <a:t>감염되도</a:t>
            </a:r>
            <a:r>
              <a:rPr lang="ko-KR" altLang="en-US" sz="1400" dirty="0"/>
              <a:t> 증후군이 발생하지 않고 마소를 다룰 수 있는 </a:t>
            </a:r>
            <a:r>
              <a:rPr lang="ko-KR" altLang="en-US" sz="1400" dirty="0" err="1"/>
              <a:t>적합자</a:t>
            </a:r>
            <a:r>
              <a:rPr lang="ko-KR" altLang="en-US" sz="1400" dirty="0"/>
              <a:t> 였는데</a:t>
            </a:r>
            <a:r>
              <a:rPr lang="en-US" altLang="ko-KR" sz="1400" dirty="0"/>
              <a:t>, </a:t>
            </a:r>
            <a:r>
              <a:rPr lang="ko-KR" altLang="en-US" sz="1400" dirty="0"/>
              <a:t>인간의 영혼인 </a:t>
            </a:r>
            <a:r>
              <a:rPr lang="ko-KR" altLang="en-US" sz="1400" dirty="0" err="1"/>
              <a:t>게슈탈트를</a:t>
            </a:r>
            <a:r>
              <a:rPr lang="ko-KR" altLang="en-US" sz="1400" dirty="0"/>
              <a:t> 유지하기 위해서는 이 마소가 필요했고</a:t>
            </a:r>
            <a:r>
              <a:rPr lang="en-US" altLang="ko-KR" sz="1400" dirty="0"/>
              <a:t>, </a:t>
            </a:r>
            <a:r>
              <a:rPr lang="ko-KR" altLang="en-US" sz="1400" dirty="0"/>
              <a:t>마왕이 이를 계속 유지하고 있었다</a:t>
            </a:r>
            <a:r>
              <a:rPr lang="en-US" altLang="ko-KR" sz="1400" dirty="0"/>
              <a:t>.</a:t>
            </a:r>
          </a:p>
          <a:p>
            <a:pPr>
              <a:lnSpc>
                <a:spcPct val="150000"/>
              </a:lnSpc>
            </a:pPr>
            <a:r>
              <a:rPr lang="ko-KR" altLang="en-US" sz="1400" dirty="0"/>
              <a:t>하지만 주인공이 마왕을 죽임으로서 더이상 인류에게 마소를 공급해 줄 수 있는 사람이 없어졌으므로 인류는 멸망하게 된다</a:t>
            </a:r>
            <a:r>
              <a:rPr lang="en-US" altLang="ko-KR" sz="1400" dirty="0"/>
              <a:t>.</a:t>
            </a:r>
          </a:p>
        </p:txBody>
      </p:sp>
    </p:spTree>
    <p:extLst>
      <p:ext uri="{BB962C8B-B14F-4D97-AF65-F5344CB8AC3E}">
        <p14:creationId xmlns:p14="http://schemas.microsoft.com/office/powerpoint/2010/main" val="3361382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493" y="2481"/>
            <a:ext cx="11357841" cy="527063"/>
          </a:xfrm>
          <a:prstGeom prst="rect">
            <a:avLst/>
          </a:prstGeom>
        </p:spPr>
        <p:txBody>
          <a:bodyPr spcFirstLastPara="1" wrap="square" lIns="121868" tIns="121868" rIns="121868" bIns="121868" anchor="t" anchorCtr="0">
            <a:noAutofit/>
          </a:bodyPr>
          <a:lstStyle/>
          <a:p>
            <a:pPr algn="l"/>
            <a:r>
              <a:rPr lang="ko" altLang="en-US" sz="3199"/>
              <a:t>하태욱</a:t>
            </a:r>
            <a:endParaRPr sz="3199"/>
          </a:p>
        </p:txBody>
      </p:sp>
      <p:sp>
        <p:nvSpPr>
          <p:cNvPr id="99" name="Google Shape;99;p19"/>
          <p:cNvSpPr txBox="1">
            <a:spLocks noGrp="1"/>
          </p:cNvSpPr>
          <p:nvPr>
            <p:ph type="body" idx="1"/>
          </p:nvPr>
        </p:nvSpPr>
        <p:spPr>
          <a:xfrm>
            <a:off x="415493" y="698732"/>
            <a:ext cx="11357841" cy="5695716"/>
          </a:xfrm>
          <a:prstGeom prst="rect">
            <a:avLst/>
          </a:prstGeom>
        </p:spPr>
        <p:txBody>
          <a:bodyPr spcFirstLastPara="1" wrap="square" lIns="121868" tIns="121868" rIns="121868" bIns="121868" anchor="t" anchorCtr="0">
            <a:noAutofit/>
          </a:bodyPr>
          <a:lstStyle/>
          <a:p>
            <a:pPr marL="0" indent="0">
              <a:lnSpc>
                <a:spcPct val="150000"/>
              </a:lnSpc>
              <a:buNone/>
            </a:pPr>
            <a:r>
              <a:rPr lang="ko" altLang="en-US" sz="1466" b="1">
                <a:solidFill>
                  <a:schemeClr val="dk1"/>
                </a:solidFill>
              </a:rPr>
              <a:t>니어 오토마타 </a:t>
            </a:r>
            <a:r>
              <a:rPr lang="en-US" altLang="ko" sz="1466" b="1">
                <a:solidFill>
                  <a:schemeClr val="dk1"/>
                </a:solidFill>
              </a:rPr>
              <a:t>- </a:t>
            </a:r>
            <a:r>
              <a:rPr lang="ko" altLang="en-US" sz="1466" b="1">
                <a:solidFill>
                  <a:schemeClr val="dk1"/>
                </a:solidFill>
              </a:rPr>
              <a:t>안드로이드</a:t>
            </a:r>
            <a:endParaRPr sz="1466" b="1">
              <a:solidFill>
                <a:schemeClr val="dk1"/>
              </a:solidFill>
            </a:endParaRPr>
          </a:p>
          <a:p>
            <a:pPr marL="0" indent="0">
              <a:lnSpc>
                <a:spcPct val="150000"/>
              </a:lnSpc>
              <a:buClr>
                <a:schemeClr val="dk1"/>
              </a:buClr>
              <a:buSzPts val="1100"/>
              <a:buNone/>
            </a:pPr>
            <a:r>
              <a:rPr lang="ko" altLang="en-US" sz="1466" b="1">
                <a:solidFill>
                  <a:schemeClr val="dk1"/>
                </a:solidFill>
              </a:rPr>
              <a:t>지구에서 인류가 세계관 </a:t>
            </a:r>
            <a:r>
              <a:rPr lang="en-US" altLang="ko" sz="1466" b="1">
                <a:solidFill>
                  <a:schemeClr val="dk1"/>
                </a:solidFill>
              </a:rPr>
              <a:t>(</a:t>
            </a:r>
            <a:r>
              <a:rPr lang="ko" altLang="en-US" sz="1466" b="1">
                <a:solidFill>
                  <a:schemeClr val="dk1"/>
                </a:solidFill>
              </a:rPr>
              <a:t>전작인 레플리칸트 에서 약 </a:t>
            </a:r>
            <a:r>
              <a:rPr lang="en-US" altLang="ko" sz="1466" b="1">
                <a:solidFill>
                  <a:schemeClr val="dk1"/>
                </a:solidFill>
              </a:rPr>
              <a:t>1</a:t>
            </a:r>
            <a:r>
              <a:rPr lang="ko" altLang="en-US" sz="1466" b="1">
                <a:solidFill>
                  <a:schemeClr val="dk1"/>
                </a:solidFill>
              </a:rPr>
              <a:t>만년 후</a:t>
            </a:r>
            <a:r>
              <a:rPr lang="en-US" altLang="ko" sz="1466" b="1">
                <a:solidFill>
                  <a:schemeClr val="dk1"/>
                </a:solidFill>
              </a:rPr>
              <a:t>)</a:t>
            </a:r>
            <a:endParaRPr sz="1466" b="1">
              <a:solidFill>
                <a:schemeClr val="dk1"/>
              </a:solidFill>
            </a:endParaRPr>
          </a:p>
          <a:p>
            <a:pPr marL="0" indent="0">
              <a:lnSpc>
                <a:spcPct val="150000"/>
              </a:lnSpc>
              <a:buClr>
                <a:schemeClr val="dk1"/>
              </a:buClr>
              <a:buSzPts val="1100"/>
              <a:buNone/>
            </a:pPr>
            <a:r>
              <a:rPr lang="en-US" altLang="ko" sz="1333">
                <a:solidFill>
                  <a:schemeClr val="dk1"/>
                </a:solidFill>
              </a:rPr>
              <a:t>11,945</a:t>
            </a:r>
            <a:r>
              <a:rPr lang="ko" altLang="en-US" sz="1333">
                <a:solidFill>
                  <a:schemeClr val="dk1"/>
                </a:solidFill>
              </a:rPr>
              <a:t>년</a:t>
            </a:r>
            <a:r>
              <a:rPr lang="en-US" altLang="ko" sz="1333">
                <a:solidFill>
                  <a:schemeClr val="dk1"/>
                </a:solidFill>
              </a:rPr>
              <a:t>. </a:t>
            </a:r>
            <a:r>
              <a:rPr lang="ko" altLang="en-US" sz="1333">
                <a:solidFill>
                  <a:schemeClr val="dk1"/>
                </a:solidFill>
              </a:rPr>
              <a:t>외계인이 만든 기계생명체와 인간이 만든 안드로이드가 벌이는 제</a:t>
            </a:r>
            <a:r>
              <a:rPr lang="en-US" altLang="ko" sz="1333">
                <a:solidFill>
                  <a:schemeClr val="dk1"/>
                </a:solidFill>
              </a:rPr>
              <a:t>14</a:t>
            </a:r>
            <a:r>
              <a:rPr lang="ko" altLang="en-US" sz="1333">
                <a:solidFill>
                  <a:schemeClr val="dk1"/>
                </a:solidFill>
              </a:rPr>
              <a:t>차 기계 전쟁 배경</a:t>
            </a:r>
            <a:r>
              <a:rPr lang="en-US" altLang="ko" sz="1333">
                <a:solidFill>
                  <a:schemeClr val="dk1"/>
                </a:solidFill>
              </a:rPr>
              <a:t>.</a:t>
            </a:r>
            <a:endParaRPr sz="1333">
              <a:solidFill>
                <a:schemeClr val="dk1"/>
              </a:solidFill>
            </a:endParaRPr>
          </a:p>
          <a:p>
            <a:pPr marL="0" indent="0">
              <a:lnSpc>
                <a:spcPct val="150000"/>
              </a:lnSpc>
              <a:buNone/>
            </a:pPr>
            <a:r>
              <a:rPr lang="ko" altLang="en-US" sz="1333">
                <a:solidFill>
                  <a:schemeClr val="dk1"/>
                </a:solidFill>
              </a:rPr>
              <a:t>플레이어는 안드로이드인 </a:t>
            </a:r>
            <a:r>
              <a:rPr lang="en-US" altLang="ko" sz="1333">
                <a:solidFill>
                  <a:schemeClr val="dk1"/>
                </a:solidFill>
              </a:rPr>
              <a:t>2B, 9S, A2</a:t>
            </a:r>
            <a:r>
              <a:rPr lang="ko" altLang="en-US" sz="1333">
                <a:solidFill>
                  <a:schemeClr val="dk1"/>
                </a:solidFill>
              </a:rPr>
              <a:t>를 플레이 하게 된다</a:t>
            </a:r>
            <a:r>
              <a:rPr lang="en-US" altLang="ko" sz="1333">
                <a:solidFill>
                  <a:schemeClr val="dk1"/>
                </a:solidFill>
              </a:rPr>
              <a:t>.</a:t>
            </a:r>
            <a:endParaRPr sz="1333">
              <a:solidFill>
                <a:schemeClr val="dk1"/>
              </a:solidFill>
            </a:endParaRPr>
          </a:p>
          <a:p>
            <a:pPr marL="0" indent="0">
              <a:lnSpc>
                <a:spcPct val="150000"/>
              </a:lnSpc>
              <a:buNone/>
            </a:pPr>
            <a:r>
              <a:rPr lang="ko" altLang="en-US" sz="1333">
                <a:solidFill>
                  <a:schemeClr val="dk1"/>
                </a:solidFill>
              </a:rPr>
              <a:t>각각 </a:t>
            </a:r>
            <a:r>
              <a:rPr lang="en-US" altLang="ko" sz="1333">
                <a:solidFill>
                  <a:schemeClr val="dk1"/>
                </a:solidFill>
              </a:rPr>
              <a:t>1</a:t>
            </a:r>
            <a:r>
              <a:rPr lang="ko" altLang="en-US" sz="1333">
                <a:solidFill>
                  <a:schemeClr val="dk1"/>
                </a:solidFill>
              </a:rPr>
              <a:t>회차</a:t>
            </a:r>
            <a:r>
              <a:rPr lang="en-US" altLang="ko" sz="1333">
                <a:solidFill>
                  <a:schemeClr val="dk1"/>
                </a:solidFill>
              </a:rPr>
              <a:t>, 2</a:t>
            </a:r>
            <a:r>
              <a:rPr lang="ko" altLang="en-US" sz="1333">
                <a:solidFill>
                  <a:schemeClr val="dk1"/>
                </a:solidFill>
              </a:rPr>
              <a:t>회차</a:t>
            </a:r>
            <a:r>
              <a:rPr lang="en-US" altLang="ko" sz="1333">
                <a:solidFill>
                  <a:schemeClr val="dk1"/>
                </a:solidFill>
              </a:rPr>
              <a:t>, 4</a:t>
            </a:r>
            <a:r>
              <a:rPr lang="ko" altLang="en-US" sz="1333">
                <a:solidFill>
                  <a:schemeClr val="dk1"/>
                </a:solidFill>
              </a:rPr>
              <a:t>회차 때 플레이 가능한 캐릭터들이다</a:t>
            </a:r>
            <a:r>
              <a:rPr lang="en-US" altLang="ko" sz="1333">
                <a:solidFill>
                  <a:schemeClr val="dk1"/>
                </a:solidFill>
              </a:rPr>
              <a:t>.</a:t>
            </a:r>
            <a:endParaRPr sz="1333">
              <a:solidFill>
                <a:schemeClr val="dk1"/>
              </a:solidFill>
            </a:endParaRPr>
          </a:p>
          <a:p>
            <a:pPr marL="0" indent="0">
              <a:lnSpc>
                <a:spcPct val="150000"/>
              </a:lnSpc>
              <a:buNone/>
            </a:pPr>
            <a:r>
              <a:rPr lang="en-US" altLang="ko" sz="1333">
                <a:solidFill>
                  <a:schemeClr val="dk1"/>
                </a:solidFill>
              </a:rPr>
              <a:t>(</a:t>
            </a:r>
            <a:r>
              <a:rPr lang="ko" altLang="en-US" sz="1333">
                <a:solidFill>
                  <a:schemeClr val="dk1"/>
                </a:solidFill>
              </a:rPr>
              <a:t>각 캐릭터의 시점에서 동일한 시간대에 동일한 사건을 다양한 시각으로 보여줌</a:t>
            </a:r>
            <a:r>
              <a:rPr lang="en-US" altLang="ko" sz="1333">
                <a:solidFill>
                  <a:schemeClr val="dk1"/>
                </a:solidFill>
              </a:rPr>
              <a:t>)</a:t>
            </a:r>
            <a:endParaRPr sz="1333">
              <a:solidFill>
                <a:schemeClr val="dk1"/>
              </a:solidFill>
            </a:endParaRPr>
          </a:p>
          <a:p>
            <a:pPr marL="0" indent="0">
              <a:lnSpc>
                <a:spcPct val="150000"/>
              </a:lnSpc>
              <a:buClr>
                <a:schemeClr val="dk1"/>
              </a:buClr>
              <a:buSzPts val="1100"/>
              <a:buNone/>
            </a:pPr>
            <a:r>
              <a:rPr lang="en-US" altLang="ko" sz="1333">
                <a:solidFill>
                  <a:schemeClr val="dk1"/>
                </a:solidFill>
              </a:rPr>
              <a:t>(</a:t>
            </a:r>
            <a:r>
              <a:rPr lang="ko" altLang="en-US" sz="1333">
                <a:solidFill>
                  <a:schemeClr val="dk1"/>
                </a:solidFill>
              </a:rPr>
              <a:t>각 캐릭터의 생각이나 상황에 따른 판단이 달라지면서 캐릭터만의 성격을 알 수 있음</a:t>
            </a:r>
            <a:r>
              <a:rPr lang="en-US" altLang="ko" sz="1333">
                <a:solidFill>
                  <a:schemeClr val="dk1"/>
                </a:solidFill>
              </a:rPr>
              <a:t>)</a:t>
            </a:r>
            <a:endParaRPr sz="1333">
              <a:solidFill>
                <a:schemeClr val="dk1"/>
              </a:solidFill>
            </a:endParaRPr>
          </a:p>
          <a:p>
            <a:pPr marL="0" indent="0">
              <a:lnSpc>
                <a:spcPct val="150000"/>
              </a:lnSpc>
              <a:buNone/>
            </a:pPr>
            <a:r>
              <a:rPr lang="ko" altLang="en-US" sz="1333">
                <a:solidFill>
                  <a:schemeClr val="dk1"/>
                </a:solidFill>
              </a:rPr>
              <a:t>캐릭터의 모습은 인간과 완전히 똑같이 생겼는데</a:t>
            </a:r>
            <a:r>
              <a:rPr lang="en-US" altLang="ko" sz="1333">
                <a:solidFill>
                  <a:schemeClr val="dk1"/>
                </a:solidFill>
              </a:rPr>
              <a:t>, </a:t>
            </a:r>
            <a:r>
              <a:rPr lang="ko" altLang="en-US" sz="1333">
                <a:solidFill>
                  <a:schemeClr val="dk1"/>
                </a:solidFill>
              </a:rPr>
              <a:t>캐릭터에게 안대를 씌움으로써</a:t>
            </a:r>
            <a:endParaRPr sz="1333">
              <a:solidFill>
                <a:schemeClr val="dk1"/>
              </a:solidFill>
            </a:endParaRPr>
          </a:p>
          <a:p>
            <a:pPr marL="0" indent="0">
              <a:lnSpc>
                <a:spcPct val="150000"/>
              </a:lnSpc>
              <a:buClr>
                <a:schemeClr val="dk1"/>
              </a:buClr>
              <a:buSzPts val="1100"/>
              <a:buNone/>
            </a:pPr>
            <a:r>
              <a:rPr lang="ko" altLang="en-US" sz="1333">
                <a:solidFill>
                  <a:schemeClr val="dk1"/>
                </a:solidFill>
              </a:rPr>
              <a:t>눈이 보이지 않더라도 시야가 확보된다는 점을 통해 인간이 아니라는 것을 복장을 통해 드러냈다</a:t>
            </a:r>
            <a:r>
              <a:rPr lang="en-US" altLang="ko" sz="1333">
                <a:solidFill>
                  <a:schemeClr val="dk1"/>
                </a:solidFill>
              </a:rPr>
              <a:t>.</a:t>
            </a:r>
            <a:endParaRPr sz="1333">
              <a:solidFill>
                <a:schemeClr val="dk1"/>
              </a:solidFill>
            </a:endParaRPr>
          </a:p>
          <a:p>
            <a:pPr marL="0" indent="0">
              <a:buNone/>
            </a:pPr>
            <a:endParaRPr sz="1333"/>
          </a:p>
          <a:p>
            <a:pPr marL="0" indent="0">
              <a:lnSpc>
                <a:spcPct val="115000"/>
              </a:lnSpc>
              <a:buClr>
                <a:schemeClr val="dk1"/>
              </a:buClr>
              <a:buSzPts val="1100"/>
              <a:buNone/>
            </a:pPr>
            <a:r>
              <a:rPr lang="ko" altLang="en-US" sz="1333">
                <a:solidFill>
                  <a:srgbClr val="434343"/>
                </a:solidFill>
              </a:rPr>
              <a:t>인류는 모두 달에 갔고</a:t>
            </a:r>
            <a:r>
              <a:rPr lang="en-US" altLang="ko" sz="1333">
                <a:solidFill>
                  <a:srgbClr val="434343"/>
                </a:solidFill>
              </a:rPr>
              <a:t>, </a:t>
            </a:r>
            <a:r>
              <a:rPr lang="ko" altLang="en-US" sz="1333">
                <a:solidFill>
                  <a:srgbClr val="434343"/>
                </a:solidFill>
              </a:rPr>
              <a:t>지구에 있는 기계들을 모두 처리하면 인간이 돌아올 것이다</a:t>
            </a:r>
            <a:r>
              <a:rPr lang="en-US" altLang="ko" sz="1333">
                <a:solidFill>
                  <a:srgbClr val="434343"/>
                </a:solidFill>
              </a:rPr>
              <a:t>.</a:t>
            </a:r>
            <a:endParaRPr sz="1333">
              <a:solidFill>
                <a:srgbClr val="434343"/>
              </a:solidFill>
            </a:endParaRPr>
          </a:p>
          <a:p>
            <a:pPr marL="0" indent="0">
              <a:lnSpc>
                <a:spcPct val="115000"/>
              </a:lnSpc>
              <a:buNone/>
            </a:pPr>
            <a:r>
              <a:rPr lang="ko" altLang="en-US" sz="1333">
                <a:solidFill>
                  <a:srgbClr val="434343"/>
                </a:solidFill>
              </a:rPr>
              <a:t>하지만 실제로 인류는 멸망했기 때문에 돌아올 수 없다</a:t>
            </a:r>
            <a:r>
              <a:rPr lang="en-US" altLang="ko" sz="1333">
                <a:solidFill>
                  <a:srgbClr val="434343"/>
                </a:solidFill>
              </a:rPr>
              <a:t>.</a:t>
            </a:r>
            <a:endParaRPr sz="1333">
              <a:solidFill>
                <a:srgbClr val="434343"/>
              </a:solidFill>
            </a:endParaRPr>
          </a:p>
          <a:p>
            <a:pPr marL="0" indent="0">
              <a:lnSpc>
                <a:spcPct val="115000"/>
              </a:lnSpc>
              <a:buClr>
                <a:schemeClr val="dk1"/>
              </a:buClr>
              <a:buSzPts val="1100"/>
              <a:buNone/>
            </a:pPr>
            <a:r>
              <a:rPr lang="en-US" altLang="ko" sz="1333">
                <a:solidFill>
                  <a:srgbClr val="434343"/>
                </a:solidFill>
              </a:rPr>
              <a:t>(</a:t>
            </a:r>
            <a:r>
              <a:rPr lang="ko" altLang="en-US" sz="1333">
                <a:solidFill>
                  <a:srgbClr val="434343"/>
                </a:solidFill>
              </a:rPr>
              <a:t>지휘관 안드로이드는 이 사실을 알고 있지만 그 사실을 숨기고 의미없는 임무를 반복하게 함</a:t>
            </a:r>
            <a:r>
              <a:rPr lang="en-US" altLang="ko" sz="1333">
                <a:solidFill>
                  <a:srgbClr val="434343"/>
                </a:solidFill>
              </a:rPr>
              <a:t>)</a:t>
            </a:r>
            <a:endParaRPr sz="1333">
              <a:solidFill>
                <a:srgbClr val="434343"/>
              </a:solidFill>
            </a:endParaRPr>
          </a:p>
          <a:p>
            <a:pPr marL="0" indent="0">
              <a:lnSpc>
                <a:spcPct val="115000"/>
              </a:lnSpc>
              <a:buClr>
                <a:schemeClr val="dk1"/>
              </a:buClr>
              <a:buSzPts val="1100"/>
              <a:buNone/>
            </a:pPr>
            <a:r>
              <a:rPr lang="en-US" altLang="ko" sz="1333">
                <a:solidFill>
                  <a:srgbClr val="434343"/>
                </a:solidFill>
              </a:rPr>
              <a:t>2B</a:t>
            </a:r>
            <a:r>
              <a:rPr lang="ko" altLang="en-US" sz="1333">
                <a:solidFill>
                  <a:srgbClr val="434343"/>
                </a:solidFill>
              </a:rPr>
              <a:t>는 이 사실을 알게된 다른 안드로이드를 처리하기 위한 대 안드로이드용 안드로이드</a:t>
            </a:r>
            <a:r>
              <a:rPr lang="en-US" altLang="ko" sz="1333">
                <a:solidFill>
                  <a:srgbClr val="434343"/>
                </a:solidFill>
              </a:rPr>
              <a:t>.</a:t>
            </a:r>
            <a:endParaRPr sz="1333">
              <a:solidFill>
                <a:srgbClr val="434343"/>
              </a:solidFill>
            </a:endParaRPr>
          </a:p>
          <a:p>
            <a:pPr marL="0" indent="0">
              <a:lnSpc>
                <a:spcPct val="115000"/>
              </a:lnSpc>
              <a:buNone/>
            </a:pPr>
            <a:r>
              <a:rPr lang="en-US" altLang="ko" sz="1333">
                <a:solidFill>
                  <a:srgbClr val="434343"/>
                </a:solidFill>
              </a:rPr>
              <a:t>9S</a:t>
            </a:r>
            <a:r>
              <a:rPr lang="ko" altLang="en-US" sz="1333">
                <a:solidFill>
                  <a:srgbClr val="434343"/>
                </a:solidFill>
              </a:rPr>
              <a:t>는 해킹과 정보수집을 주 목적으로 만들어진 개체이며 이레귤러라 사실을 자주 알아차리게 되고</a:t>
            </a:r>
            <a:endParaRPr sz="1333">
              <a:solidFill>
                <a:srgbClr val="434343"/>
              </a:solidFill>
            </a:endParaRPr>
          </a:p>
          <a:p>
            <a:pPr marL="0" indent="0">
              <a:lnSpc>
                <a:spcPct val="115000"/>
              </a:lnSpc>
              <a:buClr>
                <a:schemeClr val="dk1"/>
              </a:buClr>
              <a:buSzPts val="1100"/>
              <a:buNone/>
            </a:pPr>
            <a:r>
              <a:rPr lang="ko" altLang="en-US" sz="1333">
                <a:solidFill>
                  <a:srgbClr val="434343"/>
                </a:solidFill>
              </a:rPr>
              <a:t>이를 알아차릴때마다 </a:t>
            </a:r>
            <a:r>
              <a:rPr lang="en-US" altLang="ko" sz="1333">
                <a:solidFill>
                  <a:srgbClr val="434343"/>
                </a:solidFill>
              </a:rPr>
              <a:t>2B</a:t>
            </a:r>
            <a:r>
              <a:rPr lang="ko" altLang="en-US" sz="1333">
                <a:solidFill>
                  <a:srgbClr val="434343"/>
                </a:solidFill>
              </a:rPr>
              <a:t>는 </a:t>
            </a:r>
            <a:r>
              <a:rPr lang="en-US" altLang="ko" sz="1333">
                <a:solidFill>
                  <a:srgbClr val="434343"/>
                </a:solidFill>
              </a:rPr>
              <a:t>9S</a:t>
            </a:r>
            <a:r>
              <a:rPr lang="ko" altLang="en-US" sz="1333">
                <a:solidFill>
                  <a:srgbClr val="434343"/>
                </a:solidFill>
              </a:rPr>
              <a:t>를 죽여왔다</a:t>
            </a:r>
            <a:r>
              <a:rPr lang="en-US" altLang="ko" sz="1333">
                <a:solidFill>
                  <a:srgbClr val="434343"/>
                </a:solidFill>
              </a:rPr>
              <a:t>.</a:t>
            </a:r>
            <a:endParaRPr sz="1333">
              <a:solidFill>
                <a:srgbClr val="434343"/>
              </a:solidFill>
            </a:endParaRPr>
          </a:p>
          <a:p>
            <a:pPr marL="0" indent="0">
              <a:lnSpc>
                <a:spcPct val="115000"/>
              </a:lnSpc>
              <a:buNone/>
            </a:pPr>
            <a:r>
              <a:rPr lang="ko" altLang="en-US" sz="1333">
                <a:solidFill>
                  <a:srgbClr val="434343"/>
                </a:solidFill>
              </a:rPr>
              <a:t>안드로이드이기 때문에 기억만 백업되면 계속해서 생산이 가능하고 이 때문에</a:t>
            </a:r>
            <a:endParaRPr sz="1333">
              <a:solidFill>
                <a:srgbClr val="434343"/>
              </a:solidFill>
            </a:endParaRPr>
          </a:p>
          <a:p>
            <a:pPr marL="0" indent="0">
              <a:lnSpc>
                <a:spcPct val="115000"/>
              </a:lnSpc>
              <a:buClr>
                <a:schemeClr val="dk1"/>
              </a:buClr>
              <a:buSzPts val="1100"/>
              <a:buNone/>
            </a:pPr>
            <a:r>
              <a:rPr lang="ko" altLang="en-US" sz="1333">
                <a:solidFill>
                  <a:srgbClr val="434343"/>
                </a:solidFill>
              </a:rPr>
              <a:t>사실을 깨달은 기억을 삭제하고 </a:t>
            </a:r>
            <a:r>
              <a:rPr lang="en-US" altLang="ko" sz="1333">
                <a:solidFill>
                  <a:srgbClr val="434343"/>
                </a:solidFill>
              </a:rPr>
              <a:t>9S</a:t>
            </a:r>
            <a:r>
              <a:rPr lang="ko" altLang="en-US" sz="1333">
                <a:solidFill>
                  <a:srgbClr val="434343"/>
                </a:solidFill>
              </a:rPr>
              <a:t>는 다시 새롭게 제작되지만</a:t>
            </a:r>
            <a:endParaRPr sz="1333">
              <a:solidFill>
                <a:srgbClr val="434343"/>
              </a:solidFill>
            </a:endParaRPr>
          </a:p>
          <a:p>
            <a:pPr marL="0" indent="0">
              <a:lnSpc>
                <a:spcPct val="115000"/>
              </a:lnSpc>
              <a:buNone/>
            </a:pPr>
            <a:r>
              <a:rPr lang="ko" altLang="en-US" sz="1333">
                <a:solidFill>
                  <a:srgbClr val="434343"/>
                </a:solidFill>
              </a:rPr>
              <a:t>이때마다 </a:t>
            </a:r>
            <a:r>
              <a:rPr lang="en-US" altLang="ko" sz="1333">
                <a:solidFill>
                  <a:srgbClr val="434343"/>
                </a:solidFill>
              </a:rPr>
              <a:t>2B</a:t>
            </a:r>
            <a:r>
              <a:rPr lang="ko" altLang="en-US" sz="1333">
                <a:solidFill>
                  <a:srgbClr val="434343"/>
                </a:solidFill>
              </a:rPr>
              <a:t>는 </a:t>
            </a:r>
            <a:r>
              <a:rPr lang="en-US" altLang="ko" sz="1333">
                <a:solidFill>
                  <a:srgbClr val="434343"/>
                </a:solidFill>
              </a:rPr>
              <a:t>9S</a:t>
            </a:r>
            <a:r>
              <a:rPr lang="ko" altLang="en-US" sz="1333">
                <a:solidFill>
                  <a:srgbClr val="434343"/>
                </a:solidFill>
              </a:rPr>
              <a:t>를 죽여왔기 때문에 괴로운 감정을 가지고 있다</a:t>
            </a:r>
            <a:r>
              <a:rPr lang="en-US" altLang="ko" sz="1333">
                <a:solidFill>
                  <a:srgbClr val="434343"/>
                </a:solidFill>
              </a:rPr>
              <a:t>.</a:t>
            </a:r>
            <a:endParaRPr sz="1333">
              <a:solidFill>
                <a:srgbClr val="434343"/>
              </a:solidFill>
            </a:endParaRPr>
          </a:p>
          <a:p>
            <a:pPr marL="0" indent="0">
              <a:lnSpc>
                <a:spcPct val="115000"/>
              </a:lnSpc>
              <a:buNone/>
            </a:pPr>
            <a:r>
              <a:rPr lang="en-US" altLang="ko" sz="1333">
                <a:solidFill>
                  <a:srgbClr val="434343"/>
                </a:solidFill>
              </a:rPr>
              <a:t>(</a:t>
            </a:r>
            <a:r>
              <a:rPr lang="ko" altLang="en-US" sz="1333">
                <a:solidFill>
                  <a:srgbClr val="434343"/>
                </a:solidFill>
              </a:rPr>
              <a:t>반복 플레이를 통해서 동일한 사건과 시간이 반복되고 있다는 것을 유저에게 느끼게 함</a:t>
            </a:r>
            <a:r>
              <a:rPr lang="en-US" altLang="ko" sz="1333">
                <a:solidFill>
                  <a:srgbClr val="434343"/>
                </a:solidFill>
              </a:rPr>
              <a:t>)</a:t>
            </a:r>
            <a:endParaRPr sz="1333"/>
          </a:p>
          <a:p>
            <a:pPr marL="0" indent="0">
              <a:lnSpc>
                <a:spcPct val="115000"/>
              </a:lnSpc>
              <a:buNone/>
            </a:pPr>
            <a:r>
              <a:rPr lang="ko" altLang="en-US" sz="1333"/>
              <a:t>바이러스에 감염 되었을 때 메뉴창의 글씨가 뒤죽박죽으로 변하거나 시야가 지지직 거리는 연출 등을</a:t>
            </a:r>
            <a:endParaRPr sz="1333"/>
          </a:p>
          <a:p>
            <a:pPr marL="0" indent="0">
              <a:lnSpc>
                <a:spcPct val="115000"/>
              </a:lnSpc>
              <a:buNone/>
            </a:pPr>
            <a:r>
              <a:rPr lang="ko" altLang="en-US" sz="1333"/>
              <a:t>통해서 인간이 아니라는 점을 더욱 부각시키며</a:t>
            </a:r>
            <a:r>
              <a:rPr lang="en-US" altLang="ko" sz="1333"/>
              <a:t>, </a:t>
            </a:r>
            <a:r>
              <a:rPr lang="ko" altLang="en-US" sz="1333"/>
              <a:t>실제로 바이러스에 감염되서 죽어가고 있다는 느낌을</a:t>
            </a:r>
            <a:endParaRPr sz="1333"/>
          </a:p>
          <a:p>
            <a:pPr marL="0" indent="0">
              <a:lnSpc>
                <a:spcPct val="115000"/>
              </a:lnSpc>
              <a:buNone/>
            </a:pPr>
            <a:r>
              <a:rPr lang="ko" altLang="en-US" sz="1333"/>
              <a:t>실감나게 전달한다</a:t>
            </a:r>
            <a:r>
              <a:rPr lang="en-US" altLang="ko" sz="1333"/>
              <a:t>.</a:t>
            </a:r>
            <a:endParaRPr sz="1333"/>
          </a:p>
        </p:txBody>
      </p:sp>
      <p:pic>
        <p:nvPicPr>
          <p:cNvPr id="100" name="Google Shape;100;p19"/>
          <p:cNvPicPr preferRelativeResize="0"/>
          <p:nvPr/>
        </p:nvPicPr>
        <p:blipFill>
          <a:blip r:embed="rId3">
            <a:alphaModFix/>
          </a:blip>
          <a:stretch>
            <a:fillRect/>
          </a:stretch>
        </p:blipFill>
        <p:spPr>
          <a:xfrm>
            <a:off x="8174206" y="529544"/>
            <a:ext cx="3954003" cy="5802089"/>
          </a:xfrm>
          <a:prstGeom prst="rect">
            <a:avLst/>
          </a:prstGeom>
          <a:noFill/>
          <a:ln>
            <a:noFill/>
          </a:ln>
        </p:spPr>
      </p:pic>
    </p:spTree>
    <p:extLst>
      <p:ext uri="{BB962C8B-B14F-4D97-AF65-F5344CB8AC3E}">
        <p14:creationId xmlns:p14="http://schemas.microsoft.com/office/powerpoint/2010/main" val="201378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15492" y="-36210"/>
            <a:ext cx="11357841" cy="548657"/>
          </a:xfrm>
          <a:prstGeom prst="rect">
            <a:avLst/>
          </a:prstGeom>
        </p:spPr>
        <p:txBody>
          <a:bodyPr spcFirstLastPara="1" wrap="square" lIns="121868" tIns="121868" rIns="121868" bIns="121868" anchor="t" anchorCtr="0">
            <a:noAutofit/>
          </a:bodyPr>
          <a:lstStyle/>
          <a:p>
            <a:pPr algn="l"/>
            <a:r>
              <a:rPr lang="ko" altLang="en-US" sz="2399"/>
              <a:t>하태욱</a:t>
            </a:r>
            <a:endParaRPr sz="2399"/>
          </a:p>
        </p:txBody>
      </p:sp>
      <p:pic>
        <p:nvPicPr>
          <p:cNvPr id="91" name="Google Shape;91;p18"/>
          <p:cNvPicPr preferRelativeResize="0"/>
          <p:nvPr/>
        </p:nvPicPr>
        <p:blipFill>
          <a:blip r:embed="rId3">
            <a:alphaModFix/>
          </a:blip>
          <a:stretch>
            <a:fillRect/>
          </a:stretch>
        </p:blipFill>
        <p:spPr>
          <a:xfrm>
            <a:off x="6078586" y="768955"/>
            <a:ext cx="6094414" cy="4609223"/>
          </a:xfrm>
          <a:prstGeom prst="rect">
            <a:avLst/>
          </a:prstGeom>
          <a:noFill/>
          <a:ln>
            <a:noFill/>
          </a:ln>
        </p:spPr>
      </p:pic>
      <p:sp>
        <p:nvSpPr>
          <p:cNvPr id="92" name="Google Shape;92;p18"/>
          <p:cNvSpPr txBox="1"/>
          <p:nvPr/>
        </p:nvSpPr>
        <p:spPr>
          <a:xfrm>
            <a:off x="106372" y="415223"/>
            <a:ext cx="5988040" cy="5763299"/>
          </a:xfrm>
          <a:prstGeom prst="rect">
            <a:avLst/>
          </a:prstGeom>
          <a:noFill/>
          <a:ln>
            <a:noFill/>
          </a:ln>
        </p:spPr>
        <p:txBody>
          <a:bodyPr spcFirstLastPara="1" wrap="square" lIns="121868" tIns="121868" rIns="121868" bIns="121868" anchor="t" anchorCtr="0">
            <a:noAutofit/>
          </a:bodyPr>
          <a:lstStyle/>
          <a:p>
            <a:pPr>
              <a:lnSpc>
                <a:spcPct val="150000"/>
              </a:lnSpc>
            </a:pPr>
            <a:r>
              <a:rPr lang="ko" altLang="en-US" sz="1333" b="1">
                <a:solidFill>
                  <a:schemeClr val="dk1"/>
                </a:solidFill>
              </a:rPr>
              <a:t>프린세스 커넥트</a:t>
            </a:r>
            <a:endParaRPr sz="1333" b="1">
              <a:solidFill>
                <a:schemeClr val="dk1"/>
              </a:solidFill>
            </a:endParaRPr>
          </a:p>
          <a:p>
            <a:pPr>
              <a:lnSpc>
                <a:spcPct val="150000"/>
              </a:lnSpc>
              <a:buClr>
                <a:schemeClr val="dk1"/>
              </a:buClr>
              <a:buSzPts val="1100"/>
            </a:pPr>
            <a:r>
              <a:rPr lang="ko" altLang="en-US" sz="1333" b="1">
                <a:solidFill>
                  <a:schemeClr val="dk1"/>
                </a:solidFill>
              </a:rPr>
              <a:t>게임 속 세계관</a:t>
            </a:r>
            <a:endParaRPr sz="1333" b="1">
              <a:solidFill>
                <a:schemeClr val="dk1"/>
              </a:solidFill>
            </a:endParaRPr>
          </a:p>
          <a:p>
            <a:pPr>
              <a:lnSpc>
                <a:spcPct val="150000"/>
              </a:lnSpc>
              <a:buClr>
                <a:schemeClr val="dk1"/>
              </a:buClr>
              <a:buSzPts val="1100"/>
            </a:pPr>
            <a:r>
              <a:rPr lang="ko" altLang="en-US" sz="1333">
                <a:solidFill>
                  <a:schemeClr val="dk1"/>
                </a:solidFill>
              </a:rPr>
              <a:t>판타지 세계관처럼 느껴지지만</a:t>
            </a:r>
            <a:r>
              <a:rPr lang="en-US" altLang="ko" sz="1333">
                <a:solidFill>
                  <a:schemeClr val="dk1"/>
                </a:solidFill>
              </a:rPr>
              <a:t>, </a:t>
            </a:r>
            <a:r>
              <a:rPr lang="ko" altLang="en-US" sz="1333">
                <a:solidFill>
                  <a:schemeClr val="dk1"/>
                </a:solidFill>
              </a:rPr>
              <a:t>게임 속 세계관이라는 것을 알려주는 요소들이 곳곳에 존재한다</a:t>
            </a:r>
            <a:r>
              <a:rPr lang="en-US" altLang="ko" sz="1333">
                <a:solidFill>
                  <a:schemeClr val="dk1"/>
                </a:solidFill>
              </a:rPr>
              <a:t>.</a:t>
            </a:r>
            <a:endParaRPr sz="1333">
              <a:solidFill>
                <a:schemeClr val="dk1"/>
              </a:solidFill>
            </a:endParaRPr>
          </a:p>
          <a:p>
            <a:pPr>
              <a:lnSpc>
                <a:spcPct val="150000"/>
              </a:lnSpc>
              <a:buClr>
                <a:schemeClr val="dk1"/>
              </a:buClr>
              <a:buSzPts val="1100"/>
            </a:pPr>
            <a:r>
              <a:rPr lang="ko" altLang="en-US" sz="1333">
                <a:solidFill>
                  <a:schemeClr val="dk1"/>
                </a:solidFill>
              </a:rPr>
              <a:t>주인공이 프린세스 나이트라는 특수한 직업을 가지고 있다는 점</a:t>
            </a:r>
            <a:r>
              <a:rPr lang="en-US" altLang="ko" sz="1333">
                <a:solidFill>
                  <a:schemeClr val="dk1"/>
                </a:solidFill>
              </a:rPr>
              <a:t>. (</a:t>
            </a:r>
            <a:r>
              <a:rPr lang="ko" altLang="en-US" sz="1333">
                <a:solidFill>
                  <a:schemeClr val="dk1"/>
                </a:solidFill>
              </a:rPr>
              <a:t>직업인데도 다른 사람이 같은 직업을 가질 수 없다</a:t>
            </a:r>
            <a:r>
              <a:rPr lang="en-US" altLang="ko" sz="1333">
                <a:solidFill>
                  <a:schemeClr val="dk1"/>
                </a:solidFill>
              </a:rPr>
              <a:t>)</a:t>
            </a:r>
            <a:endParaRPr sz="1333">
              <a:solidFill>
                <a:schemeClr val="dk1"/>
              </a:solidFill>
            </a:endParaRPr>
          </a:p>
          <a:p>
            <a:pPr>
              <a:lnSpc>
                <a:spcPct val="150000"/>
              </a:lnSpc>
              <a:buClr>
                <a:schemeClr val="dk1"/>
              </a:buClr>
              <a:buSzPts val="1100"/>
            </a:pPr>
            <a:r>
              <a:rPr lang="ko" altLang="en-US" sz="1333">
                <a:solidFill>
                  <a:schemeClr val="dk1"/>
                </a:solidFill>
              </a:rPr>
              <a:t>수인의 모습을 한 다양한 종족들이 나오는데</a:t>
            </a:r>
            <a:r>
              <a:rPr lang="en-US" altLang="ko" sz="1333">
                <a:solidFill>
                  <a:schemeClr val="dk1"/>
                </a:solidFill>
              </a:rPr>
              <a:t>, </a:t>
            </a:r>
            <a:r>
              <a:rPr lang="ko" altLang="en-US" sz="1333">
                <a:solidFill>
                  <a:schemeClr val="dk1"/>
                </a:solidFill>
              </a:rPr>
              <a:t>서로 다른 종족임에도 불구하고 자매인 점</a:t>
            </a:r>
            <a:r>
              <a:rPr lang="en-US" altLang="ko" sz="1333">
                <a:solidFill>
                  <a:schemeClr val="dk1"/>
                </a:solidFill>
              </a:rPr>
              <a:t>. (</a:t>
            </a:r>
            <a:r>
              <a:rPr lang="ko" altLang="en-US" sz="1333">
                <a:solidFill>
                  <a:schemeClr val="dk1"/>
                </a:solidFill>
              </a:rPr>
              <a:t>생물학적으로 불가능한 혈연관계</a:t>
            </a:r>
            <a:r>
              <a:rPr lang="en-US" altLang="ko" sz="1333">
                <a:solidFill>
                  <a:schemeClr val="dk1"/>
                </a:solidFill>
              </a:rPr>
              <a:t>)</a:t>
            </a:r>
            <a:endParaRPr sz="1333">
              <a:solidFill>
                <a:schemeClr val="dk1"/>
              </a:solidFill>
            </a:endParaRPr>
          </a:p>
          <a:p>
            <a:pPr>
              <a:lnSpc>
                <a:spcPct val="150000"/>
              </a:lnSpc>
              <a:buClr>
                <a:schemeClr val="dk1"/>
              </a:buClr>
              <a:buSzPts val="1100"/>
            </a:pPr>
            <a:r>
              <a:rPr lang="ko" altLang="en-US" sz="1333">
                <a:solidFill>
                  <a:schemeClr val="dk1"/>
                </a:solidFill>
              </a:rPr>
              <a:t>기억상실인 주인공에게 현실세계에 대한 기억들을 조금씩 전달해주는 요정 </a:t>
            </a:r>
            <a:r>
              <a:rPr lang="en-US" altLang="ko" sz="1333">
                <a:solidFill>
                  <a:schemeClr val="dk1"/>
                </a:solidFill>
              </a:rPr>
              <a:t>(</a:t>
            </a:r>
            <a:r>
              <a:rPr lang="ko" altLang="en-US" sz="1333">
                <a:solidFill>
                  <a:schemeClr val="dk1"/>
                </a:solidFill>
              </a:rPr>
              <a:t>이곳이 현실이 아니다</a:t>
            </a:r>
            <a:r>
              <a:rPr lang="en-US" altLang="ko" sz="1333">
                <a:solidFill>
                  <a:schemeClr val="dk1"/>
                </a:solidFill>
              </a:rPr>
              <a:t>)</a:t>
            </a:r>
            <a:endParaRPr sz="1333">
              <a:solidFill>
                <a:schemeClr val="dk1"/>
              </a:solidFill>
            </a:endParaRPr>
          </a:p>
          <a:p>
            <a:endParaRPr sz="1333"/>
          </a:p>
          <a:p>
            <a:pPr>
              <a:lnSpc>
                <a:spcPct val="150000"/>
              </a:lnSpc>
              <a:buClr>
                <a:schemeClr val="dk1"/>
              </a:buClr>
              <a:buSzPts val="1100"/>
            </a:pPr>
            <a:r>
              <a:rPr lang="ko" altLang="en-US" sz="1333" b="1">
                <a:solidFill>
                  <a:schemeClr val="dk1"/>
                </a:solidFill>
              </a:rPr>
              <a:t>주인공 캐릭터</a:t>
            </a:r>
            <a:endParaRPr sz="1333" b="1">
              <a:solidFill>
                <a:schemeClr val="dk1"/>
              </a:solidFill>
            </a:endParaRPr>
          </a:p>
          <a:p>
            <a:pPr>
              <a:lnSpc>
                <a:spcPct val="150000"/>
              </a:lnSpc>
              <a:buClr>
                <a:schemeClr val="dk1"/>
              </a:buClr>
              <a:buSzPts val="1100"/>
            </a:pPr>
            <a:r>
              <a:rPr lang="ko" altLang="en-US" sz="1333">
                <a:solidFill>
                  <a:schemeClr val="dk1"/>
                </a:solidFill>
              </a:rPr>
              <a:t>게임을 처음 접하는 유저는 당연히 게임에 대해서 아무것도 모른다</a:t>
            </a:r>
            <a:r>
              <a:rPr lang="en-US" altLang="ko" sz="1333">
                <a:solidFill>
                  <a:schemeClr val="dk1"/>
                </a:solidFill>
              </a:rPr>
              <a:t>.</a:t>
            </a:r>
            <a:endParaRPr sz="1333">
              <a:solidFill>
                <a:schemeClr val="dk1"/>
              </a:solidFill>
            </a:endParaRPr>
          </a:p>
          <a:p>
            <a:pPr>
              <a:lnSpc>
                <a:spcPct val="150000"/>
              </a:lnSpc>
              <a:buClr>
                <a:schemeClr val="dk1"/>
              </a:buClr>
              <a:buSzPts val="1100"/>
            </a:pPr>
            <a:r>
              <a:rPr lang="ko" altLang="en-US" sz="1333">
                <a:solidFill>
                  <a:schemeClr val="dk1"/>
                </a:solidFill>
              </a:rPr>
              <a:t>게임을 처음 시작하는 유저가 쉽게 몰입할 수 있도록 주인공 캐릭터는 언어를 제외한 모든 기억을 잃은 채로 시작된다</a:t>
            </a:r>
            <a:r>
              <a:rPr lang="en-US" altLang="ko" sz="1333">
                <a:solidFill>
                  <a:schemeClr val="dk1"/>
                </a:solidFill>
              </a:rPr>
              <a:t>.</a:t>
            </a:r>
            <a:endParaRPr sz="1333">
              <a:solidFill>
                <a:schemeClr val="dk1"/>
              </a:solidFill>
            </a:endParaRPr>
          </a:p>
          <a:p>
            <a:pPr>
              <a:lnSpc>
                <a:spcPct val="150000"/>
              </a:lnSpc>
              <a:buClr>
                <a:schemeClr val="dk1"/>
              </a:buClr>
              <a:buSzPts val="1100"/>
            </a:pPr>
            <a:r>
              <a:rPr lang="ko" altLang="en-US" sz="1333">
                <a:solidFill>
                  <a:schemeClr val="dk1"/>
                </a:solidFill>
              </a:rPr>
              <a:t>약 </a:t>
            </a:r>
            <a:r>
              <a:rPr lang="en-US" altLang="ko" sz="1333">
                <a:solidFill>
                  <a:schemeClr val="dk1"/>
                </a:solidFill>
              </a:rPr>
              <a:t>50</a:t>
            </a:r>
            <a:r>
              <a:rPr lang="ko" altLang="en-US" sz="1333">
                <a:solidFill>
                  <a:schemeClr val="dk1"/>
                </a:solidFill>
              </a:rPr>
              <a:t>명의 캐릭터가 존재하고</a:t>
            </a:r>
            <a:r>
              <a:rPr lang="en-US" altLang="ko" sz="1333">
                <a:solidFill>
                  <a:schemeClr val="dk1"/>
                </a:solidFill>
              </a:rPr>
              <a:t>, </a:t>
            </a:r>
            <a:r>
              <a:rPr lang="ko" altLang="en-US" sz="1333">
                <a:solidFill>
                  <a:schemeClr val="dk1"/>
                </a:solidFill>
              </a:rPr>
              <a:t>모두 주인공과 개별적인 사건들을 통해서 친해지게 된다</a:t>
            </a:r>
            <a:r>
              <a:rPr lang="en-US" altLang="ko" sz="1333">
                <a:solidFill>
                  <a:schemeClr val="dk1"/>
                </a:solidFill>
              </a:rPr>
              <a:t>.</a:t>
            </a:r>
            <a:endParaRPr sz="1333">
              <a:solidFill>
                <a:schemeClr val="dk1"/>
              </a:solidFill>
            </a:endParaRPr>
          </a:p>
          <a:p>
            <a:pPr>
              <a:lnSpc>
                <a:spcPct val="150000"/>
              </a:lnSpc>
              <a:buClr>
                <a:schemeClr val="dk1"/>
              </a:buClr>
              <a:buSzPts val="1100"/>
            </a:pPr>
            <a:r>
              <a:rPr lang="en-US" altLang="ko" sz="1333">
                <a:solidFill>
                  <a:schemeClr val="dk1"/>
                </a:solidFill>
              </a:rPr>
              <a:t>50</a:t>
            </a:r>
            <a:r>
              <a:rPr lang="ko" altLang="en-US" sz="1333">
                <a:solidFill>
                  <a:schemeClr val="dk1"/>
                </a:solidFill>
              </a:rPr>
              <a:t>명 모두 각자의 개성적인 요소가 존재하고</a:t>
            </a:r>
            <a:r>
              <a:rPr lang="en-US" altLang="ko" sz="1333">
                <a:solidFill>
                  <a:schemeClr val="dk1"/>
                </a:solidFill>
              </a:rPr>
              <a:t>, </a:t>
            </a:r>
            <a:r>
              <a:rPr lang="ko" altLang="en-US" sz="1333">
                <a:solidFill>
                  <a:schemeClr val="dk1"/>
                </a:solidFill>
              </a:rPr>
              <a:t>이를 통해서 유저에게 이 중 한가지는 취향에 맞을 것이다</a:t>
            </a:r>
            <a:r>
              <a:rPr lang="en-US" altLang="ko" sz="1333">
                <a:solidFill>
                  <a:schemeClr val="dk1"/>
                </a:solidFill>
              </a:rPr>
              <a:t>. </a:t>
            </a:r>
            <a:r>
              <a:rPr lang="ko" altLang="en-US" sz="1333">
                <a:solidFill>
                  <a:schemeClr val="dk1"/>
                </a:solidFill>
              </a:rPr>
              <a:t>라는 식의 제시를 하게 된다</a:t>
            </a:r>
            <a:r>
              <a:rPr lang="en-US" altLang="ko" sz="1333">
                <a:solidFill>
                  <a:schemeClr val="dk1"/>
                </a:solidFill>
              </a:rPr>
              <a:t>.</a:t>
            </a:r>
            <a:endParaRPr sz="1333">
              <a:solidFill>
                <a:schemeClr val="dk1"/>
              </a:solidFill>
            </a:endParaRPr>
          </a:p>
          <a:p>
            <a:pPr>
              <a:lnSpc>
                <a:spcPct val="150000"/>
              </a:lnSpc>
              <a:buClr>
                <a:schemeClr val="dk1"/>
              </a:buClr>
              <a:buSzPts val="1100"/>
            </a:pPr>
            <a:r>
              <a:rPr lang="ko" altLang="en-US" sz="1333">
                <a:solidFill>
                  <a:schemeClr val="dk1"/>
                </a:solidFill>
              </a:rPr>
              <a:t>개별적으로 모든 유저의 취향에 맞춘다는 것은 불가능 하므로 가장 대중적인 취향들을 취합해서 만든 캐릭터들이 많다</a:t>
            </a:r>
            <a:r>
              <a:rPr lang="en-US" altLang="ko" sz="1333">
                <a:solidFill>
                  <a:schemeClr val="dk1"/>
                </a:solidFill>
              </a:rPr>
              <a:t>.</a:t>
            </a:r>
            <a:endParaRPr sz="1333">
              <a:solidFill>
                <a:schemeClr val="dk1"/>
              </a:solidFill>
            </a:endParaRPr>
          </a:p>
          <a:p>
            <a:endParaRPr sz="1333"/>
          </a:p>
        </p:txBody>
      </p:sp>
      <p:sp>
        <p:nvSpPr>
          <p:cNvPr id="93" name="Google Shape;93;p18"/>
          <p:cNvSpPr txBox="1"/>
          <p:nvPr/>
        </p:nvSpPr>
        <p:spPr>
          <a:xfrm>
            <a:off x="6367609" y="5620383"/>
            <a:ext cx="5630533" cy="846579"/>
          </a:xfrm>
          <a:prstGeom prst="rect">
            <a:avLst/>
          </a:prstGeom>
          <a:noFill/>
          <a:ln>
            <a:noFill/>
          </a:ln>
        </p:spPr>
        <p:txBody>
          <a:bodyPr spcFirstLastPara="1" wrap="square" lIns="121868" tIns="121868" rIns="121868" bIns="121868" anchor="t" anchorCtr="0">
            <a:noAutofit/>
          </a:bodyPr>
          <a:lstStyle/>
          <a:p>
            <a:r>
              <a:rPr lang="ko" altLang="en-US" sz="1866" dirty="0"/>
              <a:t>스토리를 효과적으로 전달하기 위한 게임내 요소들로 캐릭터를 소비 </a:t>
            </a:r>
            <a:r>
              <a:rPr lang="en-US" altLang="ko" sz="1866" dirty="0"/>
              <a:t>( </a:t>
            </a:r>
            <a:r>
              <a:rPr lang="ko" altLang="en-US" sz="1866" dirty="0"/>
              <a:t>다양한 성향의 캐릭터를 미리 준비해둠 </a:t>
            </a:r>
            <a:r>
              <a:rPr lang="en-US" altLang="ko" sz="1866" dirty="0"/>
              <a:t>- </a:t>
            </a:r>
            <a:r>
              <a:rPr lang="ko" altLang="en-US" sz="1866" dirty="0"/>
              <a:t>수집형게임을 위한 조치 </a:t>
            </a:r>
            <a:r>
              <a:rPr lang="en-US" altLang="ko" sz="1866" dirty="0"/>
              <a:t>) </a:t>
            </a:r>
            <a:endParaRPr sz="1866" dirty="0"/>
          </a:p>
        </p:txBody>
      </p:sp>
    </p:spTree>
    <p:extLst>
      <p:ext uri="{BB962C8B-B14F-4D97-AF65-F5344CB8AC3E}">
        <p14:creationId xmlns:p14="http://schemas.microsoft.com/office/powerpoint/2010/main" val="1606669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15493" y="112186"/>
            <a:ext cx="11357841" cy="763401"/>
          </a:xfrm>
          <a:prstGeom prst="rect">
            <a:avLst/>
          </a:prstGeom>
        </p:spPr>
        <p:txBody>
          <a:bodyPr spcFirstLastPara="1" wrap="square" lIns="121868" tIns="121868" rIns="121868" bIns="121868" anchor="t" anchorCtr="0">
            <a:noAutofit/>
          </a:bodyPr>
          <a:lstStyle/>
          <a:p>
            <a:pPr algn="l"/>
            <a:r>
              <a:rPr lang="ko"/>
              <a:t>하태욱</a:t>
            </a:r>
            <a:endParaRPr/>
          </a:p>
        </p:txBody>
      </p:sp>
      <p:sp>
        <p:nvSpPr>
          <p:cNvPr id="76" name="Google Shape;76;p16"/>
          <p:cNvSpPr txBox="1">
            <a:spLocks noGrp="1"/>
          </p:cNvSpPr>
          <p:nvPr>
            <p:ph type="body" idx="1"/>
          </p:nvPr>
        </p:nvSpPr>
        <p:spPr>
          <a:xfrm>
            <a:off x="415493" y="958499"/>
            <a:ext cx="11357841" cy="5745303"/>
          </a:xfrm>
          <a:prstGeom prst="rect">
            <a:avLst/>
          </a:prstGeom>
        </p:spPr>
        <p:txBody>
          <a:bodyPr spcFirstLastPara="1" wrap="square" lIns="121868" tIns="121868" rIns="121868" bIns="121868" anchor="t" anchorCtr="0">
            <a:noAutofit/>
          </a:bodyPr>
          <a:lstStyle/>
          <a:p>
            <a:pPr marL="0" indent="0">
              <a:buNone/>
            </a:pPr>
            <a:r>
              <a:rPr lang="ko" altLang="en-US" sz="1600" b="1"/>
              <a:t>페이트 그랜드 오더 </a:t>
            </a:r>
            <a:r>
              <a:rPr lang="en-US" altLang="ko" sz="1600" b="1"/>
              <a:t>- </a:t>
            </a:r>
            <a:r>
              <a:rPr lang="ko" altLang="en-US" sz="1600" b="1"/>
              <a:t>후지마루 리츠카</a:t>
            </a:r>
            <a:endParaRPr sz="1600" b="1"/>
          </a:p>
          <a:p>
            <a:pPr marL="0" indent="0">
              <a:buNone/>
            </a:pPr>
            <a:r>
              <a:rPr lang="ko" altLang="en-US" sz="1333" b="1"/>
              <a:t>세계관 </a:t>
            </a:r>
            <a:r>
              <a:rPr lang="en-US" altLang="ko" sz="1333"/>
              <a:t>- </a:t>
            </a:r>
            <a:r>
              <a:rPr lang="ko" altLang="en-US" sz="1333"/>
              <a:t>마술</a:t>
            </a:r>
            <a:r>
              <a:rPr lang="en-US" altLang="ko" sz="1333"/>
              <a:t>,</a:t>
            </a:r>
            <a:r>
              <a:rPr lang="ko" altLang="en-US" sz="1333"/>
              <a:t>마법이 존재하는 근미래 세계관</a:t>
            </a:r>
            <a:r>
              <a:rPr lang="en-US" altLang="ko" sz="1333"/>
              <a:t>. </a:t>
            </a:r>
            <a:r>
              <a:rPr lang="ko" altLang="en-US" sz="1333"/>
              <a:t>역사가 뒤바뀌는 사건이 일어나고 세계가 멸망하는 위기에 처한다</a:t>
            </a:r>
            <a:r>
              <a:rPr lang="en-US" altLang="ko" sz="1333"/>
              <a:t>.</a:t>
            </a:r>
            <a:endParaRPr sz="1333"/>
          </a:p>
          <a:p>
            <a:pPr marL="0" indent="0">
              <a:buNone/>
            </a:pPr>
            <a:r>
              <a:rPr lang="ko" altLang="en-US" sz="1333"/>
              <a:t>과거로 돌아가 원래의 역사로 되돌려 세계를 구하는 배경을 가지고 있다</a:t>
            </a:r>
            <a:r>
              <a:rPr lang="en-US" altLang="ko" sz="1333"/>
              <a:t>.</a:t>
            </a:r>
            <a:endParaRPr sz="1333"/>
          </a:p>
          <a:p>
            <a:pPr marL="0" indent="0">
              <a:buNone/>
            </a:pPr>
            <a:endParaRPr sz="1333"/>
          </a:p>
          <a:p>
            <a:pPr marL="0" indent="0">
              <a:buNone/>
            </a:pPr>
            <a:r>
              <a:rPr lang="ko" altLang="en-US" sz="1333">
                <a:solidFill>
                  <a:srgbClr val="434343"/>
                </a:solidFill>
                <a:latin typeface="Dotum"/>
                <a:ea typeface="Dotum"/>
                <a:cs typeface="Dotum"/>
                <a:sym typeface="Dotum"/>
              </a:rPr>
              <a:t>일반인들 중 적성자의 신분으로 칼데아에 오게된 주인공</a:t>
            </a:r>
            <a:r>
              <a:rPr lang="en-US" altLang="ko" sz="1333">
                <a:solidFill>
                  <a:srgbClr val="434343"/>
                </a:solidFill>
                <a:latin typeface="Dotum"/>
                <a:ea typeface="Dotum"/>
                <a:cs typeface="Dotum"/>
                <a:sym typeface="Dotum"/>
              </a:rPr>
              <a:t>. 48</a:t>
            </a:r>
            <a:r>
              <a:rPr lang="ko" altLang="en-US" sz="1333">
                <a:solidFill>
                  <a:srgbClr val="434343"/>
                </a:solidFill>
                <a:latin typeface="Dotum"/>
                <a:ea typeface="Dotum"/>
                <a:cs typeface="Dotum"/>
                <a:sym typeface="Dotum"/>
              </a:rPr>
              <a:t>명의 적성자들이 모여서 설명회를 하는 도중 졸았다는</a:t>
            </a:r>
            <a:endParaRPr sz="1333">
              <a:solidFill>
                <a:srgbClr val="434343"/>
              </a:solidFill>
              <a:latin typeface="Dotum"/>
              <a:ea typeface="Dotum"/>
              <a:cs typeface="Dotum"/>
              <a:sym typeface="Dotum"/>
            </a:endParaRPr>
          </a:p>
          <a:p>
            <a:pPr marL="0" indent="0">
              <a:buClr>
                <a:schemeClr val="dk1"/>
              </a:buClr>
              <a:buSzPts val="1100"/>
              <a:buNone/>
            </a:pPr>
            <a:r>
              <a:rPr lang="ko" altLang="en-US" sz="1333">
                <a:solidFill>
                  <a:srgbClr val="434343"/>
                </a:solidFill>
                <a:latin typeface="Dotum"/>
                <a:ea typeface="Dotum"/>
                <a:cs typeface="Dotum"/>
                <a:sym typeface="Dotum"/>
              </a:rPr>
              <a:t>이유로 회의실에서 주인공만 쫓겨난다</a:t>
            </a:r>
            <a:r>
              <a:rPr lang="en-US" altLang="ko" sz="1333">
                <a:solidFill>
                  <a:srgbClr val="434343"/>
                </a:solidFill>
                <a:latin typeface="Dotum"/>
                <a:ea typeface="Dotum"/>
                <a:cs typeface="Dotum"/>
                <a:sym typeface="Dotum"/>
              </a:rPr>
              <a:t>.</a:t>
            </a:r>
            <a:endParaRPr sz="1333">
              <a:solidFill>
                <a:srgbClr val="434343"/>
              </a:solidFill>
              <a:latin typeface="Dotum"/>
              <a:ea typeface="Dotum"/>
              <a:cs typeface="Dotum"/>
              <a:sym typeface="Dotum"/>
            </a:endParaRPr>
          </a:p>
          <a:p>
            <a:pPr marL="0" indent="0">
              <a:buClr>
                <a:schemeClr val="dk1"/>
              </a:buClr>
              <a:buSzPts val="1100"/>
              <a:buNone/>
            </a:pPr>
            <a:r>
              <a:rPr lang="ko" altLang="en-US" sz="1333">
                <a:solidFill>
                  <a:srgbClr val="434343"/>
                </a:solidFill>
                <a:latin typeface="Dotum"/>
                <a:ea typeface="Dotum"/>
                <a:cs typeface="Dotum"/>
                <a:sym typeface="Dotum"/>
              </a:rPr>
              <a:t>하지만 그 후 사고가 터지며 모든 적성자들이 죽게되고 다른 곳에 있던 주인공만이 살아남는다</a:t>
            </a:r>
            <a:r>
              <a:rPr lang="en-US" altLang="ko" sz="1333">
                <a:solidFill>
                  <a:srgbClr val="434343"/>
                </a:solidFill>
                <a:latin typeface="Dotum"/>
                <a:ea typeface="Dotum"/>
                <a:cs typeface="Dotum"/>
                <a:sym typeface="Dotum"/>
              </a:rPr>
              <a:t>.</a:t>
            </a:r>
            <a:endParaRPr sz="1333">
              <a:solidFill>
                <a:srgbClr val="434343"/>
              </a:solidFill>
              <a:latin typeface="Dotum"/>
              <a:ea typeface="Dotum"/>
              <a:cs typeface="Dotum"/>
              <a:sym typeface="Dotum"/>
            </a:endParaRPr>
          </a:p>
          <a:p>
            <a:pPr marL="0" indent="0">
              <a:buClr>
                <a:schemeClr val="dk1"/>
              </a:buClr>
              <a:buSzPts val="1100"/>
              <a:buNone/>
            </a:pPr>
            <a:r>
              <a:rPr lang="ko" altLang="en-US" sz="1333">
                <a:solidFill>
                  <a:srgbClr val="434343"/>
                </a:solidFill>
                <a:latin typeface="Dotum"/>
                <a:ea typeface="Dotum"/>
                <a:cs typeface="Dotum"/>
                <a:sym typeface="Dotum"/>
              </a:rPr>
              <a:t>간신히 적성자로 선택된 것이며</a:t>
            </a:r>
            <a:r>
              <a:rPr lang="en-US" altLang="ko" sz="1333">
                <a:solidFill>
                  <a:srgbClr val="434343"/>
                </a:solidFill>
                <a:latin typeface="Dotum"/>
                <a:ea typeface="Dotum"/>
                <a:cs typeface="Dotum"/>
                <a:sym typeface="Dotum"/>
              </a:rPr>
              <a:t>, </a:t>
            </a:r>
            <a:r>
              <a:rPr lang="ko" altLang="en-US" sz="1333">
                <a:solidFill>
                  <a:srgbClr val="434343"/>
                </a:solidFill>
                <a:latin typeface="Dotum"/>
                <a:ea typeface="Dotum"/>
                <a:cs typeface="Dotum"/>
                <a:sym typeface="Dotum"/>
              </a:rPr>
              <a:t>성적 순위도 최하위였기 때문에 마술사로서 실력은 최악이다</a:t>
            </a:r>
            <a:r>
              <a:rPr lang="en-US" altLang="ko" sz="1333">
                <a:solidFill>
                  <a:srgbClr val="434343"/>
                </a:solidFill>
                <a:latin typeface="Dotum"/>
                <a:ea typeface="Dotum"/>
                <a:cs typeface="Dotum"/>
                <a:sym typeface="Dotum"/>
              </a:rPr>
              <a:t>.</a:t>
            </a:r>
            <a:endParaRPr sz="1333">
              <a:solidFill>
                <a:srgbClr val="434343"/>
              </a:solidFill>
              <a:latin typeface="Dotum"/>
              <a:ea typeface="Dotum"/>
              <a:cs typeface="Dotum"/>
              <a:sym typeface="Dotum"/>
            </a:endParaRPr>
          </a:p>
          <a:p>
            <a:pPr marL="0" indent="0">
              <a:buNone/>
            </a:pPr>
            <a:r>
              <a:rPr lang="ko" altLang="en-US" sz="1333">
                <a:solidFill>
                  <a:srgbClr val="434343"/>
                </a:solidFill>
                <a:latin typeface="Dotum"/>
                <a:ea typeface="Dotum"/>
                <a:cs typeface="Dotum"/>
                <a:sym typeface="Dotum"/>
              </a:rPr>
              <a:t>덕분에 서번트에게 마력공급을 하는 것이 가까이 붙어있지 않으면 불가능하기 때문에 위험함에도 불구하고</a:t>
            </a:r>
            <a:endParaRPr sz="1333">
              <a:solidFill>
                <a:srgbClr val="434343"/>
              </a:solidFill>
              <a:latin typeface="Dotum"/>
              <a:ea typeface="Dotum"/>
              <a:cs typeface="Dotum"/>
              <a:sym typeface="Dotum"/>
            </a:endParaRPr>
          </a:p>
          <a:p>
            <a:pPr marL="0" indent="0">
              <a:buClr>
                <a:schemeClr val="dk1"/>
              </a:buClr>
              <a:buSzPts val="1100"/>
              <a:buNone/>
            </a:pPr>
            <a:r>
              <a:rPr lang="ko" altLang="en-US" sz="1333">
                <a:solidFill>
                  <a:srgbClr val="434343"/>
                </a:solidFill>
                <a:latin typeface="Dotum"/>
                <a:ea typeface="Dotum"/>
                <a:cs typeface="Dotum"/>
                <a:sym typeface="Dotum"/>
              </a:rPr>
              <a:t>어쩔 수 없이 계속해서 붙어다녀야 한다</a:t>
            </a:r>
            <a:r>
              <a:rPr lang="en-US" altLang="ko" sz="1333">
                <a:solidFill>
                  <a:srgbClr val="434343"/>
                </a:solidFill>
                <a:latin typeface="Dotum"/>
                <a:ea typeface="Dotum"/>
                <a:cs typeface="Dotum"/>
                <a:sym typeface="Dotum"/>
              </a:rPr>
              <a:t>.</a:t>
            </a:r>
            <a:endParaRPr sz="1333">
              <a:solidFill>
                <a:srgbClr val="434343"/>
              </a:solidFill>
              <a:latin typeface="Dotum"/>
              <a:ea typeface="Dotum"/>
              <a:cs typeface="Dotum"/>
              <a:sym typeface="Dotum"/>
            </a:endParaRPr>
          </a:p>
          <a:p>
            <a:pPr marL="0" indent="0">
              <a:buNone/>
            </a:pPr>
            <a:r>
              <a:rPr lang="en-US" altLang="ko" sz="1333">
                <a:solidFill>
                  <a:srgbClr val="434343"/>
                </a:solidFill>
                <a:latin typeface="Dotum"/>
                <a:ea typeface="Dotum"/>
                <a:cs typeface="Dotum"/>
                <a:sym typeface="Dotum"/>
              </a:rPr>
              <a:t>- </a:t>
            </a:r>
            <a:r>
              <a:rPr lang="ko" altLang="en-US" sz="1333">
                <a:solidFill>
                  <a:srgbClr val="434343"/>
                </a:solidFill>
                <a:latin typeface="Dotum"/>
                <a:ea typeface="Dotum"/>
                <a:cs typeface="Dotum"/>
                <a:sym typeface="Dotum"/>
              </a:rPr>
              <a:t>뛰어나지 않고 마술사임에도 불구하고 일반인과 다를바 없는 능력 등을 통해서 유저가 더욱 캐릭터에</a:t>
            </a:r>
            <a:endParaRPr sz="1333">
              <a:solidFill>
                <a:srgbClr val="434343"/>
              </a:solidFill>
              <a:latin typeface="Dotum"/>
              <a:ea typeface="Dotum"/>
              <a:cs typeface="Dotum"/>
              <a:sym typeface="Dotum"/>
            </a:endParaRPr>
          </a:p>
          <a:p>
            <a:pPr marL="0" indent="0">
              <a:buClr>
                <a:schemeClr val="dk1"/>
              </a:buClr>
              <a:buSzPts val="1100"/>
              <a:buNone/>
            </a:pPr>
            <a:r>
              <a:rPr lang="ko" altLang="en-US" sz="1333">
                <a:solidFill>
                  <a:srgbClr val="434343"/>
                </a:solidFill>
                <a:latin typeface="Dotum"/>
                <a:ea typeface="Dotum"/>
                <a:cs typeface="Dotum"/>
                <a:sym typeface="Dotum"/>
              </a:rPr>
              <a:t>이입하게 되는 요소이다</a:t>
            </a:r>
            <a:r>
              <a:rPr lang="en-US" altLang="ko" sz="1333">
                <a:solidFill>
                  <a:srgbClr val="434343"/>
                </a:solidFill>
                <a:latin typeface="Dotum"/>
                <a:ea typeface="Dotum"/>
                <a:cs typeface="Dotum"/>
                <a:sym typeface="Dotum"/>
              </a:rPr>
              <a:t>.</a:t>
            </a:r>
            <a:endParaRPr sz="1333">
              <a:solidFill>
                <a:srgbClr val="434343"/>
              </a:solidFill>
              <a:latin typeface="Dotum"/>
              <a:ea typeface="Dotum"/>
              <a:cs typeface="Dotum"/>
              <a:sym typeface="Dotum"/>
            </a:endParaRPr>
          </a:p>
          <a:p>
            <a:pPr marL="0" indent="0">
              <a:buClr>
                <a:schemeClr val="dk1"/>
              </a:buClr>
              <a:buSzPts val="1100"/>
              <a:buNone/>
            </a:pPr>
            <a:r>
              <a:rPr lang="en-US" altLang="ko" sz="1333">
                <a:solidFill>
                  <a:srgbClr val="434343"/>
                </a:solidFill>
                <a:latin typeface="Dotum"/>
                <a:ea typeface="Dotum"/>
                <a:cs typeface="Dotum"/>
                <a:sym typeface="Dotum"/>
              </a:rPr>
              <a:t>- </a:t>
            </a:r>
            <a:r>
              <a:rPr lang="ko" altLang="en-US" sz="1333">
                <a:solidFill>
                  <a:srgbClr val="434343"/>
                </a:solidFill>
                <a:latin typeface="Dotum"/>
                <a:ea typeface="Dotum"/>
                <a:cs typeface="Dotum"/>
                <a:sym typeface="Dotum"/>
              </a:rPr>
              <a:t>또한 계속 같이 붙어다니는 이유가 존재하기 때문에 스토리나 경험을 더욱 사실적인 전달이 가능해진다</a:t>
            </a:r>
            <a:r>
              <a:rPr lang="en-US" altLang="ko" sz="1333">
                <a:solidFill>
                  <a:srgbClr val="434343"/>
                </a:solidFill>
                <a:latin typeface="Dotum"/>
                <a:ea typeface="Dotum"/>
                <a:cs typeface="Dotum"/>
                <a:sym typeface="Dotum"/>
              </a:rPr>
              <a:t>.</a:t>
            </a:r>
            <a:endParaRPr sz="1333">
              <a:solidFill>
                <a:srgbClr val="434343"/>
              </a:solidFill>
              <a:latin typeface="Dotum"/>
              <a:ea typeface="Dotum"/>
              <a:cs typeface="Dotum"/>
              <a:sym typeface="Dotum"/>
            </a:endParaRPr>
          </a:p>
          <a:p>
            <a:pPr marL="0" indent="0">
              <a:buNone/>
            </a:pPr>
            <a:r>
              <a:rPr lang="ko" altLang="en-US" sz="1333">
                <a:solidFill>
                  <a:srgbClr val="434343"/>
                </a:solidFill>
                <a:latin typeface="Dotum"/>
                <a:ea typeface="Dotum"/>
                <a:cs typeface="Dotum"/>
                <a:sym typeface="Dotum"/>
              </a:rPr>
              <a:t>하지만 여러가지 서번트를 다루면서 전투에 관한 지휘능력은 뛰어난 것으로 묘사되는데 이는 플레이어가 게임에서</a:t>
            </a:r>
            <a:endParaRPr sz="1333">
              <a:solidFill>
                <a:srgbClr val="434343"/>
              </a:solidFill>
              <a:latin typeface="Dotum"/>
              <a:ea typeface="Dotum"/>
              <a:cs typeface="Dotum"/>
              <a:sym typeface="Dotum"/>
            </a:endParaRPr>
          </a:p>
          <a:p>
            <a:pPr marL="0" indent="0">
              <a:buClr>
                <a:schemeClr val="dk1"/>
              </a:buClr>
              <a:buSzPts val="1100"/>
              <a:buNone/>
            </a:pPr>
            <a:r>
              <a:rPr lang="ko" altLang="en-US" sz="1333">
                <a:solidFill>
                  <a:srgbClr val="434343"/>
                </a:solidFill>
                <a:latin typeface="Dotum"/>
                <a:ea typeface="Dotum"/>
                <a:cs typeface="Dotum"/>
                <a:sym typeface="Dotum"/>
              </a:rPr>
              <a:t>전략이나 컨트롤적인 부분을 한다는 것을 표현한 것이기도 하다</a:t>
            </a:r>
            <a:r>
              <a:rPr lang="en-US" altLang="ko" sz="1333">
                <a:solidFill>
                  <a:srgbClr val="434343"/>
                </a:solidFill>
                <a:latin typeface="Dotum"/>
                <a:ea typeface="Dotum"/>
                <a:cs typeface="Dotum"/>
                <a:sym typeface="Dotum"/>
              </a:rPr>
              <a:t>.</a:t>
            </a:r>
            <a:endParaRPr sz="1333">
              <a:solidFill>
                <a:srgbClr val="434343"/>
              </a:solidFill>
              <a:latin typeface="Dotum"/>
              <a:ea typeface="Dotum"/>
              <a:cs typeface="Dotum"/>
              <a:sym typeface="Dotum"/>
            </a:endParaRPr>
          </a:p>
          <a:p>
            <a:pPr marL="0" indent="0">
              <a:buClr>
                <a:schemeClr val="dk1"/>
              </a:buClr>
              <a:buSzPts val="1100"/>
              <a:buNone/>
            </a:pPr>
            <a:r>
              <a:rPr lang="ko" altLang="en-US" sz="1333">
                <a:solidFill>
                  <a:srgbClr val="434343"/>
                </a:solidFill>
                <a:latin typeface="Dotum"/>
                <a:ea typeface="Dotum"/>
                <a:cs typeface="Dotum"/>
                <a:sym typeface="Dotum"/>
              </a:rPr>
              <a:t>커뮤니케이션 능력이 매우 뛰어나며 어떤 서번트라도 긍정하고 영웅이라고 믿어주는 성격을 가졌다</a:t>
            </a:r>
            <a:r>
              <a:rPr lang="en-US" altLang="ko" sz="1333">
                <a:solidFill>
                  <a:srgbClr val="434343"/>
                </a:solidFill>
                <a:latin typeface="Dotum"/>
                <a:ea typeface="Dotum"/>
                <a:cs typeface="Dotum"/>
                <a:sym typeface="Dotum"/>
              </a:rPr>
              <a:t>.</a:t>
            </a:r>
            <a:endParaRPr sz="1333">
              <a:solidFill>
                <a:srgbClr val="434343"/>
              </a:solidFill>
              <a:latin typeface="Dotum"/>
              <a:ea typeface="Dotum"/>
              <a:cs typeface="Dotum"/>
              <a:sym typeface="Dotum"/>
            </a:endParaRPr>
          </a:p>
          <a:p>
            <a:pPr marL="0" indent="0">
              <a:buNone/>
            </a:pPr>
            <a:r>
              <a:rPr lang="en-US" altLang="ko" sz="1333">
                <a:solidFill>
                  <a:srgbClr val="434343"/>
                </a:solidFill>
                <a:latin typeface="Dotum"/>
                <a:ea typeface="Dotum"/>
                <a:cs typeface="Dotum"/>
                <a:sym typeface="Dotum"/>
              </a:rPr>
              <a:t>- </a:t>
            </a:r>
            <a:r>
              <a:rPr lang="ko" altLang="en-US" sz="1333">
                <a:solidFill>
                  <a:srgbClr val="434343"/>
                </a:solidFill>
                <a:latin typeface="Dotum"/>
                <a:ea typeface="Dotum"/>
                <a:cs typeface="Dotum"/>
                <a:sym typeface="Dotum"/>
              </a:rPr>
              <a:t>이는 플레이어가 게임을 플레이 하면서 모든 캐릭터에게 애정을 가지고 관계를 구축해 나가야 하기 때문에</a:t>
            </a:r>
            <a:endParaRPr sz="1333">
              <a:solidFill>
                <a:srgbClr val="434343"/>
              </a:solidFill>
              <a:latin typeface="Dotum"/>
              <a:ea typeface="Dotum"/>
              <a:cs typeface="Dotum"/>
              <a:sym typeface="Dotum"/>
            </a:endParaRPr>
          </a:p>
          <a:p>
            <a:pPr marL="0" indent="0">
              <a:buClr>
                <a:schemeClr val="dk1"/>
              </a:buClr>
              <a:buSzPts val="1100"/>
              <a:buNone/>
            </a:pPr>
            <a:r>
              <a:rPr lang="ko" altLang="en-US" sz="1333">
                <a:solidFill>
                  <a:srgbClr val="434343"/>
                </a:solidFill>
                <a:latin typeface="Dotum"/>
                <a:ea typeface="Dotum"/>
                <a:cs typeface="Dotum"/>
                <a:sym typeface="Dotum"/>
              </a:rPr>
              <a:t>적용된 성격이다</a:t>
            </a:r>
            <a:r>
              <a:rPr lang="en-US" altLang="ko" sz="1333">
                <a:solidFill>
                  <a:srgbClr val="434343"/>
                </a:solidFill>
                <a:latin typeface="Dotum"/>
                <a:ea typeface="Dotum"/>
                <a:cs typeface="Dotum"/>
                <a:sym typeface="Dotum"/>
              </a:rPr>
              <a:t>.</a:t>
            </a:r>
            <a:endParaRPr sz="1333">
              <a:solidFill>
                <a:srgbClr val="434343"/>
              </a:solidFill>
              <a:latin typeface="Dotum"/>
              <a:ea typeface="Dotum"/>
              <a:cs typeface="Dotum"/>
              <a:sym typeface="Dotum"/>
            </a:endParaRPr>
          </a:p>
          <a:p>
            <a:pPr marL="0" indent="0">
              <a:buNone/>
            </a:pPr>
            <a:r>
              <a:rPr lang="en-US" altLang="ko" sz="1333">
                <a:solidFill>
                  <a:srgbClr val="434343"/>
                </a:solidFill>
                <a:latin typeface="Dotum"/>
                <a:ea typeface="Dotum"/>
                <a:cs typeface="Dotum"/>
                <a:sym typeface="Dotum"/>
              </a:rPr>
              <a:t>- </a:t>
            </a:r>
            <a:r>
              <a:rPr lang="ko" altLang="en-US" sz="1333">
                <a:solidFill>
                  <a:srgbClr val="434343"/>
                </a:solidFill>
                <a:latin typeface="Dotum"/>
                <a:ea typeface="Dotum"/>
                <a:cs typeface="Dotum"/>
                <a:sym typeface="Dotum"/>
              </a:rPr>
              <a:t>이런 성격을 통해서 모든 캐릭터와 원활한 의사소통 서로간의 대화 개별적인 스토리 등을 전개해 나가는 것에</a:t>
            </a:r>
            <a:endParaRPr sz="1333">
              <a:solidFill>
                <a:srgbClr val="434343"/>
              </a:solidFill>
              <a:latin typeface="Dotum"/>
              <a:ea typeface="Dotum"/>
              <a:cs typeface="Dotum"/>
              <a:sym typeface="Dotum"/>
            </a:endParaRPr>
          </a:p>
          <a:p>
            <a:pPr marL="0" indent="0">
              <a:buClr>
                <a:schemeClr val="dk1"/>
              </a:buClr>
              <a:buSzPts val="1100"/>
              <a:buNone/>
            </a:pPr>
            <a:r>
              <a:rPr lang="ko" altLang="en-US" sz="1333">
                <a:solidFill>
                  <a:srgbClr val="434343"/>
                </a:solidFill>
                <a:latin typeface="Dotum"/>
                <a:ea typeface="Dotum"/>
                <a:cs typeface="Dotum"/>
                <a:sym typeface="Dotum"/>
              </a:rPr>
              <a:t>무리가 없게 했다</a:t>
            </a:r>
            <a:r>
              <a:rPr lang="en-US" altLang="ko" sz="1333">
                <a:solidFill>
                  <a:srgbClr val="434343"/>
                </a:solidFill>
                <a:latin typeface="Dotum"/>
                <a:ea typeface="Dotum"/>
                <a:cs typeface="Dotum"/>
                <a:sym typeface="Dotum"/>
              </a:rPr>
              <a:t>.</a:t>
            </a:r>
            <a:endParaRPr sz="1333">
              <a:solidFill>
                <a:srgbClr val="434343"/>
              </a:solidFill>
              <a:latin typeface="Dotum"/>
              <a:ea typeface="Dotum"/>
              <a:cs typeface="Dotum"/>
              <a:sym typeface="Dotum"/>
            </a:endParaRPr>
          </a:p>
          <a:p>
            <a:pPr marL="0" indent="0">
              <a:buNone/>
            </a:pPr>
            <a:r>
              <a:rPr lang="en-US" altLang="ko" sz="1333">
                <a:solidFill>
                  <a:srgbClr val="434343"/>
                </a:solidFill>
                <a:latin typeface="Dotum"/>
                <a:ea typeface="Dotum"/>
                <a:cs typeface="Dotum"/>
                <a:sym typeface="Dotum"/>
              </a:rPr>
              <a:t>- </a:t>
            </a:r>
            <a:r>
              <a:rPr lang="ko" altLang="en-US" sz="1333">
                <a:solidFill>
                  <a:srgbClr val="434343"/>
                </a:solidFill>
                <a:latin typeface="Dotum"/>
                <a:ea typeface="Dotum"/>
                <a:cs typeface="Dotum"/>
                <a:sym typeface="Dotum"/>
              </a:rPr>
              <a:t>무조건 상대를 긍정해 주는 성격이기 때문에 어떤 캐릭터와도 궁합이 맞는다</a:t>
            </a:r>
            <a:r>
              <a:rPr lang="en-US" altLang="ko" sz="1333">
                <a:solidFill>
                  <a:srgbClr val="434343"/>
                </a:solidFill>
                <a:latin typeface="Dotum"/>
                <a:ea typeface="Dotum"/>
                <a:cs typeface="Dotum"/>
                <a:sym typeface="Dotum"/>
              </a:rPr>
              <a:t>. </a:t>
            </a:r>
            <a:r>
              <a:rPr lang="ko" altLang="en-US" sz="1333">
                <a:solidFill>
                  <a:srgbClr val="434343"/>
                </a:solidFill>
                <a:latin typeface="Dotum"/>
                <a:ea typeface="Dotum"/>
                <a:cs typeface="Dotum"/>
                <a:sym typeface="Dotum"/>
              </a:rPr>
              <a:t>또한 상대에 맞춰서 성격이</a:t>
            </a:r>
            <a:endParaRPr sz="1333">
              <a:solidFill>
                <a:srgbClr val="434343"/>
              </a:solidFill>
              <a:latin typeface="Dotum"/>
              <a:ea typeface="Dotum"/>
              <a:cs typeface="Dotum"/>
              <a:sym typeface="Dotum"/>
            </a:endParaRPr>
          </a:p>
          <a:p>
            <a:pPr marL="0" indent="0">
              <a:buClr>
                <a:schemeClr val="dk1"/>
              </a:buClr>
              <a:buSzPts val="1100"/>
              <a:buNone/>
            </a:pPr>
            <a:r>
              <a:rPr lang="ko" altLang="en-US" sz="1333">
                <a:solidFill>
                  <a:srgbClr val="434343"/>
                </a:solidFill>
                <a:latin typeface="Dotum"/>
                <a:ea typeface="Dotum"/>
                <a:cs typeface="Dotum"/>
                <a:sym typeface="Dotum"/>
              </a:rPr>
              <a:t>동화되는 식으로 표현되서 각 캐릭터에 이입한다면 더욱 즐길 수 있도록 되어있다</a:t>
            </a:r>
            <a:r>
              <a:rPr lang="en-US" altLang="ko" sz="1333">
                <a:solidFill>
                  <a:srgbClr val="434343"/>
                </a:solidFill>
                <a:latin typeface="Dotum"/>
                <a:ea typeface="Dotum"/>
                <a:cs typeface="Dotum"/>
                <a:sym typeface="Dotum"/>
              </a:rPr>
              <a:t>.</a:t>
            </a:r>
            <a:endParaRPr sz="1333">
              <a:solidFill>
                <a:srgbClr val="434343"/>
              </a:solidFill>
              <a:latin typeface="Dotum"/>
              <a:ea typeface="Dotum"/>
              <a:cs typeface="Dotum"/>
              <a:sym typeface="Dotum"/>
            </a:endParaRPr>
          </a:p>
          <a:p>
            <a:pPr marL="0" indent="0">
              <a:buNone/>
            </a:pPr>
            <a:endParaRPr sz="1600"/>
          </a:p>
        </p:txBody>
      </p:sp>
      <p:pic>
        <p:nvPicPr>
          <p:cNvPr id="77" name="Google Shape;77;p16"/>
          <p:cNvPicPr preferRelativeResize="0"/>
          <p:nvPr/>
        </p:nvPicPr>
        <p:blipFill>
          <a:blip r:embed="rId3">
            <a:alphaModFix/>
          </a:blip>
          <a:stretch>
            <a:fillRect/>
          </a:stretch>
        </p:blipFill>
        <p:spPr>
          <a:xfrm>
            <a:off x="8937556" y="112185"/>
            <a:ext cx="3203248" cy="6652902"/>
          </a:xfrm>
          <a:prstGeom prst="rect">
            <a:avLst/>
          </a:prstGeom>
          <a:noFill/>
          <a:ln>
            <a:noFill/>
          </a:ln>
        </p:spPr>
      </p:pic>
      <p:sp>
        <p:nvSpPr>
          <p:cNvPr id="78" name="Google Shape;78;p16"/>
          <p:cNvSpPr txBox="1"/>
          <p:nvPr/>
        </p:nvSpPr>
        <p:spPr>
          <a:xfrm>
            <a:off x="565085" y="6264315"/>
            <a:ext cx="8639350" cy="439486"/>
          </a:xfrm>
          <a:prstGeom prst="rect">
            <a:avLst/>
          </a:prstGeom>
          <a:noFill/>
          <a:ln>
            <a:noFill/>
          </a:ln>
        </p:spPr>
        <p:txBody>
          <a:bodyPr spcFirstLastPara="1" wrap="square" lIns="121868" tIns="121868" rIns="121868" bIns="121868" anchor="t" anchorCtr="0">
            <a:noAutofit/>
          </a:bodyPr>
          <a:lstStyle/>
          <a:p>
            <a:r>
              <a:rPr lang="ko" altLang="en-US" sz="3199"/>
              <a:t>게임에 맞춰 짜여진 새롭게 설정된 캐릭터의 컨셉</a:t>
            </a:r>
            <a:endParaRPr sz="3199"/>
          </a:p>
        </p:txBody>
      </p:sp>
    </p:spTree>
    <p:extLst>
      <p:ext uri="{BB962C8B-B14F-4D97-AF65-F5344CB8AC3E}">
        <p14:creationId xmlns:p14="http://schemas.microsoft.com/office/powerpoint/2010/main" val="2519176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3EFAB531-9339-4735-BF13-A7790A54A416}"/>
              </a:ext>
            </a:extLst>
          </p:cNvPr>
          <p:cNvSpPr>
            <a:spLocks noGrp="1"/>
          </p:cNvSpPr>
          <p:nvPr>
            <p:ph type="body" sz="quarter" idx="10"/>
          </p:nvPr>
        </p:nvSpPr>
        <p:spPr/>
        <p:txBody>
          <a:bodyPr/>
          <a:lstStyle/>
          <a:p>
            <a:r>
              <a:rPr lang="en-US" altLang="ko-KR" sz="1800" dirty="0"/>
              <a:t>1. </a:t>
            </a:r>
            <a:r>
              <a:rPr lang="ko-KR" altLang="en-US" sz="1800" dirty="0"/>
              <a:t>개요</a:t>
            </a:r>
          </a:p>
        </p:txBody>
      </p:sp>
      <p:sp>
        <p:nvSpPr>
          <p:cNvPr id="6" name="텍스트 개체 틀 5">
            <a:extLst>
              <a:ext uri="{FF2B5EF4-FFF2-40B4-BE49-F238E27FC236}">
                <a16:creationId xmlns:a16="http://schemas.microsoft.com/office/drawing/2014/main" id="{4A994F48-B8FA-4A7B-A805-DF81EF337BA9}"/>
              </a:ext>
            </a:extLst>
          </p:cNvPr>
          <p:cNvSpPr>
            <a:spLocks noGrp="1"/>
          </p:cNvSpPr>
          <p:nvPr>
            <p:ph type="body" sz="quarter" idx="11"/>
          </p:nvPr>
        </p:nvSpPr>
        <p:spPr/>
        <p:txBody>
          <a:bodyPr/>
          <a:lstStyle/>
          <a:p>
            <a:r>
              <a:rPr lang="en-US" altLang="ko-KR" sz="1800" dirty="0"/>
              <a:t>2. </a:t>
            </a:r>
            <a:r>
              <a:rPr lang="ko-KR" altLang="en-US" sz="1800" dirty="0"/>
              <a:t>캐릭터는 왜 필요한가</a:t>
            </a:r>
            <a:r>
              <a:rPr lang="en-US" altLang="ko-KR" sz="1800" dirty="0"/>
              <a:t>?</a:t>
            </a:r>
          </a:p>
          <a:p>
            <a:r>
              <a:rPr lang="ko-KR" altLang="en-US" dirty="0">
                <a:solidFill>
                  <a:schemeClr val="tx1">
                    <a:lumMod val="50000"/>
                    <a:lumOff val="50000"/>
                  </a:schemeClr>
                </a:solidFill>
              </a:rPr>
              <a:t>캐릭터의 특징</a:t>
            </a:r>
            <a:endParaRPr lang="en-US" altLang="ko-KR" dirty="0">
              <a:solidFill>
                <a:schemeClr val="tx1">
                  <a:lumMod val="50000"/>
                  <a:lumOff val="50000"/>
                </a:schemeClr>
              </a:solidFill>
            </a:endParaRPr>
          </a:p>
          <a:p>
            <a:r>
              <a:rPr lang="ko-KR" altLang="en-US" dirty="0">
                <a:solidFill>
                  <a:schemeClr val="tx1">
                    <a:lumMod val="50000"/>
                    <a:lumOff val="50000"/>
                  </a:schemeClr>
                </a:solidFill>
              </a:rPr>
              <a:t>예시</a:t>
            </a:r>
          </a:p>
        </p:txBody>
      </p:sp>
      <p:sp>
        <p:nvSpPr>
          <p:cNvPr id="7" name="텍스트 개체 틀 6">
            <a:extLst>
              <a:ext uri="{FF2B5EF4-FFF2-40B4-BE49-F238E27FC236}">
                <a16:creationId xmlns:a16="http://schemas.microsoft.com/office/drawing/2014/main" id="{BB828E08-B661-4190-9074-5123FBD9D1DE}"/>
              </a:ext>
            </a:extLst>
          </p:cNvPr>
          <p:cNvSpPr>
            <a:spLocks noGrp="1"/>
          </p:cNvSpPr>
          <p:nvPr>
            <p:ph type="body" sz="quarter" idx="12"/>
          </p:nvPr>
        </p:nvSpPr>
        <p:spPr>
          <a:xfrm>
            <a:off x="5573311" y="3725356"/>
            <a:ext cx="3617445" cy="923078"/>
          </a:xfrm>
        </p:spPr>
        <p:txBody>
          <a:bodyPr/>
          <a:lstStyle/>
          <a:p>
            <a:r>
              <a:rPr lang="en-US" altLang="ko-KR" sz="1800" dirty="0"/>
              <a:t>3.</a:t>
            </a:r>
            <a:r>
              <a:rPr lang="ko-KR" altLang="en-US" sz="1800" dirty="0"/>
              <a:t> 매력적인 캐릭터란 무엇인가</a:t>
            </a:r>
            <a:r>
              <a:rPr lang="en-US" altLang="ko-KR" sz="1800" dirty="0"/>
              <a:t>?</a:t>
            </a:r>
          </a:p>
          <a:p>
            <a:r>
              <a:rPr lang="ko-KR" altLang="en-US" dirty="0">
                <a:solidFill>
                  <a:schemeClr val="tx1">
                    <a:lumMod val="50000"/>
                    <a:lumOff val="50000"/>
                  </a:schemeClr>
                </a:solidFill>
              </a:rPr>
              <a:t>매력적인 캐릭터의 특징</a:t>
            </a:r>
            <a:endParaRPr lang="en-US" altLang="ko-KR" dirty="0">
              <a:solidFill>
                <a:schemeClr val="tx1">
                  <a:lumMod val="50000"/>
                  <a:lumOff val="50000"/>
                </a:schemeClr>
              </a:solidFill>
            </a:endParaRPr>
          </a:p>
          <a:p>
            <a:r>
              <a:rPr lang="ko-KR" altLang="en-US" dirty="0">
                <a:solidFill>
                  <a:schemeClr val="tx1">
                    <a:lumMod val="50000"/>
                    <a:lumOff val="50000"/>
                  </a:schemeClr>
                </a:solidFill>
              </a:rPr>
              <a:t>매력적인 캐릭터를 만드는 방법</a:t>
            </a:r>
          </a:p>
        </p:txBody>
      </p:sp>
      <p:sp>
        <p:nvSpPr>
          <p:cNvPr id="8" name="텍스트 개체 틀 7">
            <a:extLst>
              <a:ext uri="{FF2B5EF4-FFF2-40B4-BE49-F238E27FC236}">
                <a16:creationId xmlns:a16="http://schemas.microsoft.com/office/drawing/2014/main" id="{213B0FDF-E301-4412-A727-53CDCF00A682}"/>
              </a:ext>
            </a:extLst>
          </p:cNvPr>
          <p:cNvSpPr>
            <a:spLocks noGrp="1"/>
          </p:cNvSpPr>
          <p:nvPr>
            <p:ph type="body" sz="quarter" idx="13"/>
          </p:nvPr>
        </p:nvSpPr>
        <p:spPr/>
        <p:txBody>
          <a:bodyPr/>
          <a:lstStyle/>
          <a:p>
            <a:r>
              <a:rPr lang="en-US" altLang="ko-KR" sz="1800" dirty="0"/>
              <a:t>4. </a:t>
            </a:r>
            <a:r>
              <a:rPr lang="ko-KR" altLang="en-US" sz="1800" dirty="0"/>
              <a:t>정리</a:t>
            </a:r>
          </a:p>
        </p:txBody>
      </p:sp>
    </p:spTree>
    <p:extLst>
      <p:ext uri="{BB962C8B-B14F-4D97-AF65-F5344CB8AC3E}">
        <p14:creationId xmlns:p14="http://schemas.microsoft.com/office/powerpoint/2010/main" val="444175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15493" y="131513"/>
            <a:ext cx="11357841" cy="763401"/>
          </a:xfrm>
          <a:prstGeom prst="rect">
            <a:avLst/>
          </a:prstGeom>
        </p:spPr>
        <p:txBody>
          <a:bodyPr spcFirstLastPara="1" wrap="square" lIns="121868" tIns="121868" rIns="121868" bIns="121868" anchor="t" anchorCtr="0">
            <a:noAutofit/>
          </a:bodyPr>
          <a:lstStyle/>
          <a:p>
            <a:pPr algn="l"/>
            <a:r>
              <a:rPr lang="ko"/>
              <a:t>하태욱</a:t>
            </a:r>
            <a:endParaRPr/>
          </a:p>
        </p:txBody>
      </p:sp>
      <p:sp>
        <p:nvSpPr>
          <p:cNvPr id="84" name="Google Shape;84;p17"/>
          <p:cNvSpPr txBox="1">
            <a:spLocks noGrp="1"/>
          </p:cNvSpPr>
          <p:nvPr>
            <p:ph type="body" idx="1"/>
          </p:nvPr>
        </p:nvSpPr>
        <p:spPr>
          <a:xfrm>
            <a:off x="415493" y="894914"/>
            <a:ext cx="11357841" cy="5789692"/>
          </a:xfrm>
          <a:prstGeom prst="rect">
            <a:avLst/>
          </a:prstGeom>
        </p:spPr>
        <p:txBody>
          <a:bodyPr spcFirstLastPara="1" wrap="square" lIns="121868" tIns="121868" rIns="121868" bIns="121868" anchor="t" anchorCtr="0">
            <a:noAutofit/>
          </a:bodyPr>
          <a:lstStyle/>
          <a:p>
            <a:pPr marL="0" indent="0">
              <a:buNone/>
            </a:pPr>
            <a:r>
              <a:rPr lang="ko" altLang="en-US" sz="1333" b="1" dirty="0">
                <a:solidFill>
                  <a:srgbClr val="434343"/>
                </a:solidFill>
                <a:latin typeface="Dotum"/>
                <a:ea typeface="Dotum"/>
                <a:cs typeface="Dotum"/>
                <a:sym typeface="Dotum"/>
              </a:rPr>
              <a:t>페이트 엑스트라 </a:t>
            </a:r>
            <a:r>
              <a:rPr lang="en-US" altLang="ko" sz="1333" b="1" dirty="0">
                <a:solidFill>
                  <a:srgbClr val="434343"/>
                </a:solidFill>
                <a:latin typeface="Dotum"/>
                <a:ea typeface="Dotum"/>
                <a:cs typeface="Dotum"/>
                <a:sym typeface="Dotum"/>
              </a:rPr>
              <a:t>- </a:t>
            </a:r>
            <a:r>
              <a:rPr lang="ko" altLang="en-US" sz="1333" b="1" dirty="0">
                <a:solidFill>
                  <a:srgbClr val="434343"/>
                </a:solidFill>
                <a:latin typeface="Dotum"/>
                <a:ea typeface="Dotum"/>
                <a:cs typeface="Dotum"/>
                <a:sym typeface="Dotum"/>
              </a:rPr>
              <a:t>키시나미 하쿠노</a:t>
            </a:r>
            <a:endParaRPr sz="1333" b="1" dirty="0">
              <a:solidFill>
                <a:srgbClr val="434343"/>
              </a:solidFill>
              <a:latin typeface="Dotum"/>
              <a:ea typeface="Dotum"/>
              <a:cs typeface="Dotum"/>
              <a:sym typeface="Dotum"/>
            </a:endParaRPr>
          </a:p>
          <a:p>
            <a:pPr marL="0" indent="0">
              <a:buNone/>
            </a:pPr>
            <a:endParaRPr sz="1333" b="1" dirty="0">
              <a:solidFill>
                <a:srgbClr val="434343"/>
              </a:solidFill>
              <a:latin typeface="Dotum"/>
              <a:ea typeface="Dotum"/>
              <a:cs typeface="Dotum"/>
              <a:sym typeface="Dotum"/>
            </a:endParaRPr>
          </a:p>
          <a:p>
            <a:pPr marL="0" indent="0">
              <a:buNone/>
            </a:pPr>
            <a:r>
              <a:rPr lang="ko" altLang="en-US" sz="1333" dirty="0">
                <a:solidFill>
                  <a:srgbClr val="434343"/>
                </a:solidFill>
                <a:latin typeface="Dotum"/>
                <a:ea typeface="Dotum"/>
                <a:cs typeface="Dotum"/>
                <a:sym typeface="Dotum"/>
              </a:rPr>
              <a:t>문 셀이라고 불리는 모든 소원을 이루어주는 성배를 발견</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달의 표면을 제외하고 달이 문 셀 그 자체이다</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None/>
            </a:pPr>
            <a:r>
              <a:rPr lang="ko" altLang="en-US" sz="1333" dirty="0">
                <a:solidFill>
                  <a:srgbClr val="434343"/>
                </a:solidFill>
                <a:latin typeface="Dotum"/>
                <a:ea typeface="Dotum"/>
                <a:cs typeface="Dotum"/>
                <a:sym typeface="Dotum"/>
              </a:rPr>
              <a:t>이것을 얻기 위해서 문 셀이 자신을 사용하기에 걸맞는 자를 선택하기 위한 허구세계</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세라프</a:t>
            </a:r>
            <a:r>
              <a:rPr lang="en-US" altLang="ko" sz="1333" dirty="0">
                <a:solidFill>
                  <a:srgbClr val="434343"/>
                </a:solidFill>
                <a:latin typeface="Dotum"/>
                <a:ea typeface="Dotum"/>
                <a:cs typeface="Dotum"/>
                <a:sym typeface="Dotum"/>
              </a:rPr>
              <a:t>(</a:t>
            </a:r>
            <a:r>
              <a:rPr lang="ko" altLang="en-US" sz="1333" dirty="0">
                <a:solidFill>
                  <a:srgbClr val="434343"/>
                </a:solidFill>
                <a:latin typeface="Dotum"/>
                <a:ea typeface="Dotum"/>
                <a:cs typeface="Dotum"/>
                <a:sym typeface="Dotum"/>
              </a:rPr>
              <a:t>가상현실</a:t>
            </a:r>
            <a:r>
              <a:rPr lang="en-US" altLang="ko" sz="1333" dirty="0">
                <a:solidFill>
                  <a:srgbClr val="434343"/>
                </a:solidFill>
                <a:latin typeface="Dotum"/>
                <a:ea typeface="Dotum"/>
                <a:cs typeface="Dotum"/>
                <a:sym typeface="Dotum"/>
              </a:rPr>
              <a:t>)</a:t>
            </a:r>
            <a:r>
              <a:rPr lang="ko" altLang="en-US" sz="1333" dirty="0">
                <a:solidFill>
                  <a:srgbClr val="434343"/>
                </a:solidFill>
                <a:latin typeface="Dotum"/>
                <a:ea typeface="Dotum"/>
                <a:cs typeface="Dotum"/>
                <a:sym typeface="Dotum"/>
              </a:rPr>
              <a:t>에 접속해서 성배전쟁을 하게된다</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역사 속에서 영웅이라고 불렸던 자들을 파트너로 삼아 함께 싸우게 되는 성배전쟁</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None/>
            </a:pPr>
            <a:r>
              <a:rPr lang="ko" altLang="en-US" sz="1333" dirty="0">
                <a:solidFill>
                  <a:srgbClr val="434343"/>
                </a:solidFill>
                <a:latin typeface="Dotum"/>
                <a:ea typeface="Dotum"/>
                <a:cs typeface="Dotum"/>
                <a:sym typeface="Dotum"/>
              </a:rPr>
              <a:t>다른 페이트 시리즈와는 다르게 자신과 가장 상성이 좋고 어울리는 캐릭터와 함께 파트너가</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맺어지거나 서번트가 마스터를 선택하기 때문에 마스터와 서번트간의 사이가 매우 좋다</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플레이어의 캐릭터로 무언가의 문제로 기억상실된 상태로 시작하게 된다</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None/>
            </a:pPr>
            <a:r>
              <a:rPr lang="ko" altLang="en-US" sz="1333" dirty="0">
                <a:solidFill>
                  <a:srgbClr val="434343"/>
                </a:solidFill>
                <a:latin typeface="Dotum"/>
                <a:ea typeface="Dotum"/>
                <a:cs typeface="Dotum"/>
                <a:sym typeface="Dotum"/>
              </a:rPr>
              <a:t>기억이 없기때문에 서번트에게 매우 의지하는 모습을 보여주고 그 때문에 서번트도 자신에게</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의지하고 기대는 마스터를 보며 지켜주고 싶다는 보호본능이나 사랑스러움을 느낀다</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나중에 밝혀지는 사실로 기억상실이 아니라 애초부터 기억이 없었다</a:t>
            </a:r>
            <a:r>
              <a:rPr lang="en-US" altLang="ko" sz="1333" dirty="0">
                <a:solidFill>
                  <a:srgbClr val="434343"/>
                </a:solidFill>
                <a:latin typeface="Dotum"/>
                <a:ea typeface="Dotum"/>
                <a:cs typeface="Dotum"/>
                <a:sym typeface="Dotum"/>
              </a:rPr>
              <a:t>. (</a:t>
            </a:r>
            <a:r>
              <a:rPr lang="ko" altLang="en-US" sz="1333" dirty="0">
                <a:solidFill>
                  <a:srgbClr val="434343"/>
                </a:solidFill>
                <a:latin typeface="Dotum"/>
                <a:ea typeface="Dotum"/>
                <a:cs typeface="Dotum"/>
                <a:sym typeface="Dotum"/>
              </a:rPr>
              <a:t>이레귤러</a:t>
            </a:r>
            <a:r>
              <a:rPr lang="en-US" altLang="ko" sz="1333" dirty="0">
                <a:solidFill>
                  <a:srgbClr val="434343"/>
                </a:solidFill>
                <a:latin typeface="Dotum"/>
                <a:ea typeface="Dotum"/>
                <a:cs typeface="Dotum"/>
                <a:sym typeface="Dotum"/>
              </a:rPr>
              <a:t>,</a:t>
            </a:r>
            <a:r>
              <a:rPr lang="ko" altLang="en-US" sz="1333" dirty="0">
                <a:solidFill>
                  <a:srgbClr val="434343"/>
                </a:solidFill>
                <a:latin typeface="Dotum"/>
                <a:ea typeface="Dotum"/>
                <a:cs typeface="Dotum"/>
                <a:sym typeface="Dotum"/>
              </a:rPr>
              <a:t>버그로 만들어진 </a:t>
            </a:r>
            <a:r>
              <a:rPr lang="en-US" altLang="ko" sz="1333" dirty="0">
                <a:solidFill>
                  <a:srgbClr val="434343"/>
                </a:solidFill>
                <a:latin typeface="Dotum"/>
                <a:ea typeface="Dotum"/>
                <a:cs typeface="Dotum"/>
                <a:sym typeface="Dotum"/>
              </a:rPr>
              <a:t>NPC)</a:t>
            </a:r>
            <a:endParaRPr sz="1333" dirty="0">
              <a:solidFill>
                <a:srgbClr val="434343"/>
              </a:solidFill>
              <a:latin typeface="Dotum"/>
              <a:ea typeface="Dotum"/>
              <a:cs typeface="Dotum"/>
              <a:sym typeface="Dotum"/>
            </a:endParaRPr>
          </a:p>
          <a:p>
            <a:pPr marL="0" indent="0">
              <a:buNone/>
            </a:pPr>
            <a:r>
              <a:rPr lang="ko" altLang="en-US" sz="1333" dirty="0">
                <a:solidFill>
                  <a:srgbClr val="434343"/>
                </a:solidFill>
                <a:latin typeface="Dotum"/>
                <a:ea typeface="Dotum"/>
                <a:cs typeface="Dotum"/>
                <a:sym typeface="Dotum"/>
              </a:rPr>
              <a:t>원본 육체가 존재하기는 하지만</a:t>
            </a:r>
            <a:r>
              <a:rPr lang="en-US" altLang="ko" sz="1333" dirty="0">
                <a:solidFill>
                  <a:srgbClr val="434343"/>
                </a:solidFill>
                <a:latin typeface="Dotum"/>
                <a:ea typeface="Dotum"/>
                <a:cs typeface="Dotum"/>
                <a:sym typeface="Dotum"/>
              </a:rPr>
              <a:t>, </a:t>
            </a:r>
            <a:r>
              <a:rPr lang="ko" altLang="en-US" sz="1333" dirty="0">
                <a:solidFill>
                  <a:srgbClr val="434343"/>
                </a:solidFill>
                <a:latin typeface="Dotum"/>
                <a:ea typeface="Dotum"/>
                <a:cs typeface="Dotum"/>
                <a:sym typeface="Dotum"/>
              </a:rPr>
              <a:t>기억 카피를 통해 </a:t>
            </a:r>
            <a:r>
              <a:rPr lang="en-US" altLang="ko" sz="1333" dirty="0">
                <a:solidFill>
                  <a:srgbClr val="434343"/>
                </a:solidFill>
                <a:latin typeface="Dotum"/>
                <a:ea typeface="Dotum"/>
                <a:cs typeface="Dotum"/>
                <a:sym typeface="Dotum"/>
              </a:rPr>
              <a:t>NPC</a:t>
            </a:r>
            <a:r>
              <a:rPr lang="ko" altLang="en-US" sz="1333" dirty="0">
                <a:solidFill>
                  <a:srgbClr val="434343"/>
                </a:solidFill>
                <a:latin typeface="Dotum"/>
                <a:ea typeface="Dotum"/>
                <a:cs typeface="Dotum"/>
                <a:sym typeface="Dotum"/>
              </a:rPr>
              <a:t>로 생성됐어야 했는데 원본이 불치병에 걸린 상태라</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기억을 읽어들이는데 시간이 오래 걸렸고</a:t>
            </a:r>
            <a:r>
              <a:rPr lang="en-US" altLang="ko" sz="1333" dirty="0">
                <a:solidFill>
                  <a:srgbClr val="434343"/>
                </a:solidFill>
                <a:latin typeface="Dotum"/>
                <a:ea typeface="Dotum"/>
                <a:cs typeface="Dotum"/>
                <a:sym typeface="Dotum"/>
              </a:rPr>
              <a:t>, </a:t>
            </a:r>
            <a:r>
              <a:rPr lang="ko" altLang="en-US" sz="1333" dirty="0">
                <a:solidFill>
                  <a:srgbClr val="434343"/>
                </a:solidFill>
                <a:latin typeface="Dotum"/>
                <a:ea typeface="Dotum"/>
                <a:cs typeface="Dotum"/>
                <a:sym typeface="Dotum"/>
              </a:rPr>
              <a:t>이 시간 사이에 자아를 얻어서 탄생한 것이 주인공이다</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None/>
            </a:pPr>
            <a:r>
              <a:rPr lang="ko" altLang="en-US" sz="1333" dirty="0">
                <a:solidFill>
                  <a:srgbClr val="434343"/>
                </a:solidFill>
                <a:latin typeface="Dotum"/>
                <a:ea typeface="Dotum"/>
                <a:cs typeface="Dotum"/>
                <a:sym typeface="Dotum"/>
              </a:rPr>
              <a:t>가상현실이지만 이곳에서 죽으면 현실에서도 죽게 되는데 일반적인 사람이라면 죽어야 할 공격에도</a:t>
            </a:r>
            <a:endParaRPr sz="1333" dirty="0">
              <a:solidFill>
                <a:srgbClr val="434343"/>
              </a:solidFill>
              <a:latin typeface="Dotum"/>
              <a:ea typeface="Dotum"/>
              <a:cs typeface="Dotum"/>
              <a:sym typeface="Dotum"/>
            </a:endParaRPr>
          </a:p>
          <a:p>
            <a:pPr marL="0" indent="0">
              <a:buNone/>
            </a:pPr>
            <a:r>
              <a:rPr lang="ko" altLang="en-US" sz="1333" dirty="0">
                <a:solidFill>
                  <a:srgbClr val="434343"/>
                </a:solidFill>
                <a:latin typeface="Dotum"/>
                <a:ea typeface="Dotum"/>
                <a:cs typeface="Dotum"/>
                <a:sym typeface="Dotum"/>
              </a:rPr>
              <a:t>버티는 모습들을 보여주는데 이는 실체 육체가 존재하지 않고 데이터 덩어리였기 때문에 죽지</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않았다는 걸 후에 알게된다</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즉</a:t>
            </a:r>
            <a:r>
              <a:rPr lang="en-US" altLang="ko" sz="1333" dirty="0">
                <a:solidFill>
                  <a:srgbClr val="434343"/>
                </a:solidFill>
                <a:latin typeface="Dotum"/>
                <a:ea typeface="Dotum"/>
                <a:cs typeface="Dotum"/>
                <a:sym typeface="Dotum"/>
              </a:rPr>
              <a:t>, </a:t>
            </a:r>
            <a:r>
              <a:rPr lang="ko" altLang="en-US" sz="1333" dirty="0">
                <a:solidFill>
                  <a:srgbClr val="434343"/>
                </a:solidFill>
                <a:latin typeface="Dotum"/>
                <a:ea typeface="Dotum"/>
                <a:cs typeface="Dotum"/>
                <a:sym typeface="Dotum"/>
              </a:rPr>
              <a:t>데이터 덩어리기 때문에 우승을 해도 성배에 접촉하면 삭제되는 존재였다</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None/>
            </a:pPr>
            <a:r>
              <a:rPr lang="ko" altLang="en-US" sz="1333" dirty="0">
                <a:solidFill>
                  <a:srgbClr val="434343"/>
                </a:solidFill>
                <a:latin typeface="Dotum"/>
                <a:ea typeface="Dotum"/>
                <a:cs typeface="Dotum"/>
                <a:sym typeface="Dotum"/>
              </a:rPr>
              <a:t>하지만 최종 보스였던 상대가 성배에 세계에 전쟁의 불씨를 뿌린다는 소원을 넣어두었는데</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이를 없애기 위해서 소멸을 각오하고 성배에 접속해 그 소원을 삭제한다</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buClr>
                <a:schemeClr val="dk1"/>
              </a:buClr>
              <a:buSzPts val="1100"/>
              <a:buNone/>
            </a:pPr>
            <a:r>
              <a:rPr lang="ko" altLang="en-US" sz="1333" dirty="0">
                <a:solidFill>
                  <a:srgbClr val="434343"/>
                </a:solidFill>
                <a:latin typeface="Dotum"/>
                <a:ea typeface="Dotum"/>
                <a:cs typeface="Dotum"/>
                <a:sym typeface="Dotum"/>
              </a:rPr>
              <a:t>그리고 소멸해 가면서 자신의 원본 육체에게 의사를 전달하고 소멸한다</a:t>
            </a:r>
            <a:r>
              <a:rPr lang="en-US" altLang="ko" sz="1333" dirty="0">
                <a:solidFill>
                  <a:srgbClr val="434343"/>
                </a:solidFill>
                <a:latin typeface="Dotum"/>
                <a:ea typeface="Dotum"/>
                <a:cs typeface="Dotum"/>
                <a:sym typeface="Dotum"/>
              </a:rPr>
              <a:t>.</a:t>
            </a:r>
            <a:endParaRPr sz="1333" dirty="0">
              <a:solidFill>
                <a:srgbClr val="434343"/>
              </a:solidFill>
              <a:latin typeface="Dotum"/>
              <a:ea typeface="Dotum"/>
              <a:cs typeface="Dotum"/>
              <a:sym typeface="Dotum"/>
            </a:endParaRPr>
          </a:p>
          <a:p>
            <a:pPr marL="0" indent="0">
              <a:spcAft>
                <a:spcPts val="2133"/>
              </a:spcAft>
              <a:buNone/>
            </a:pPr>
            <a:r>
              <a:rPr lang="ko" altLang="en-US" sz="2666" dirty="0"/>
              <a:t>기존 유저에게도 새로운 게임 내 캐릭터 설정 </a:t>
            </a:r>
            <a:r>
              <a:rPr lang="en-US" altLang="ko" sz="2666" dirty="0"/>
              <a:t>( </a:t>
            </a:r>
            <a:r>
              <a:rPr lang="ko" altLang="en-US" sz="2666" dirty="0"/>
              <a:t>스토리가 매우 중요한 게임 </a:t>
            </a:r>
            <a:r>
              <a:rPr lang="en-US" altLang="ko" sz="2666" dirty="0"/>
              <a:t>)</a:t>
            </a:r>
            <a:endParaRPr sz="2666" dirty="0"/>
          </a:p>
        </p:txBody>
      </p:sp>
      <p:pic>
        <p:nvPicPr>
          <p:cNvPr id="85" name="Google Shape;85;p17"/>
          <p:cNvPicPr preferRelativeResize="0"/>
          <p:nvPr/>
        </p:nvPicPr>
        <p:blipFill>
          <a:blip r:embed="rId3">
            <a:alphaModFix/>
          </a:blip>
          <a:stretch>
            <a:fillRect/>
          </a:stretch>
        </p:blipFill>
        <p:spPr>
          <a:xfrm>
            <a:off x="8609059" y="447298"/>
            <a:ext cx="3504544" cy="5840912"/>
          </a:xfrm>
          <a:prstGeom prst="rect">
            <a:avLst/>
          </a:prstGeom>
          <a:noFill/>
          <a:ln>
            <a:noFill/>
          </a:ln>
        </p:spPr>
      </p:pic>
    </p:spTree>
    <p:extLst>
      <p:ext uri="{BB962C8B-B14F-4D97-AF65-F5344CB8AC3E}">
        <p14:creationId xmlns:p14="http://schemas.microsoft.com/office/powerpoint/2010/main" val="3173333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aphicFrame>
        <p:nvGraphicFramePr>
          <p:cNvPr id="184" name="Google Shape;184;p28"/>
          <p:cNvGraphicFramePr/>
          <p:nvPr/>
        </p:nvGraphicFramePr>
        <p:xfrm>
          <a:off x="70116" y="90124"/>
          <a:ext cx="12048594" cy="6856938"/>
        </p:xfrm>
        <a:graphic>
          <a:graphicData uri="http://schemas.openxmlformats.org/drawingml/2006/table">
            <a:tbl>
              <a:tblPr>
                <a:noFill/>
              </a:tblPr>
              <a:tblGrid>
                <a:gridCol w="760235">
                  <a:extLst>
                    <a:ext uri="{9D8B030D-6E8A-4147-A177-3AD203B41FA5}">
                      <a16:colId xmlns:a16="http://schemas.microsoft.com/office/drawing/2014/main" val="20000"/>
                    </a:ext>
                  </a:extLst>
                </a:gridCol>
                <a:gridCol w="3187203">
                  <a:extLst>
                    <a:ext uri="{9D8B030D-6E8A-4147-A177-3AD203B41FA5}">
                      <a16:colId xmlns:a16="http://schemas.microsoft.com/office/drawing/2014/main" val="20001"/>
                    </a:ext>
                  </a:extLst>
                </a:gridCol>
                <a:gridCol w="8101156">
                  <a:extLst>
                    <a:ext uri="{9D8B030D-6E8A-4147-A177-3AD203B41FA5}">
                      <a16:colId xmlns:a16="http://schemas.microsoft.com/office/drawing/2014/main" val="20002"/>
                    </a:ext>
                  </a:extLst>
                </a:gridCol>
              </a:tblGrid>
              <a:tr h="426616">
                <a:tc>
                  <a:txBody>
                    <a:bodyPr/>
                    <a:lstStyle/>
                    <a:p>
                      <a:pPr marL="0" lvl="0" indent="0" algn="l" rtl="0">
                        <a:spcBef>
                          <a:spcPts val="0"/>
                        </a:spcBef>
                        <a:spcAft>
                          <a:spcPts val="0"/>
                        </a:spcAft>
                        <a:buClr>
                          <a:schemeClr val="dk1"/>
                        </a:buClr>
                        <a:buSzPts val="1100"/>
                        <a:buFont typeface="Arial"/>
                        <a:buNone/>
                      </a:pPr>
                      <a:r>
                        <a:rPr lang="ko" sz="900">
                          <a:solidFill>
                            <a:schemeClr val="dk1"/>
                          </a:solidFill>
                        </a:rPr>
                        <a:t>선정이유</a:t>
                      </a:r>
                      <a:endParaRPr sz="900"/>
                    </a:p>
                  </a:txBody>
                  <a:tcPr marL="121868" marR="121868" marT="121868" marB="121868"/>
                </a:tc>
                <a:tc>
                  <a:txBody>
                    <a:bodyPr/>
                    <a:lstStyle/>
                    <a:p>
                      <a:pPr marL="0" lvl="0" indent="0" algn="ctr" rtl="0">
                        <a:spcBef>
                          <a:spcPts val="0"/>
                        </a:spcBef>
                        <a:spcAft>
                          <a:spcPts val="0"/>
                        </a:spcAft>
                        <a:buNone/>
                      </a:pPr>
                      <a:r>
                        <a:rPr lang="ko" sz="1200" b="1"/>
                        <a:t>의견</a:t>
                      </a:r>
                      <a:endParaRPr sz="1200" b="1"/>
                    </a:p>
                  </a:txBody>
                  <a:tcPr marL="121868" marR="121868" marT="121868" marB="121868" anchor="ctr"/>
                </a:tc>
                <a:tc>
                  <a:txBody>
                    <a:bodyPr/>
                    <a:lstStyle/>
                    <a:p>
                      <a:pPr marL="0" lvl="0" indent="0" algn="ctr" rtl="0">
                        <a:spcBef>
                          <a:spcPts val="0"/>
                        </a:spcBef>
                        <a:spcAft>
                          <a:spcPts val="0"/>
                        </a:spcAft>
                        <a:buNone/>
                      </a:pPr>
                      <a:r>
                        <a:rPr lang="ko" sz="1200" b="1"/>
                        <a:t>이유</a:t>
                      </a:r>
                      <a:endParaRPr sz="1200" b="1"/>
                    </a:p>
                  </a:txBody>
                  <a:tcPr marL="121868" marR="121868" marT="121868" marB="121868" anchor="ctr"/>
                </a:tc>
                <a:extLst>
                  <a:ext uri="{0D108BD9-81ED-4DB2-BD59-A6C34878D82A}">
                    <a16:rowId xmlns:a16="http://schemas.microsoft.com/office/drawing/2014/main" val="10000"/>
                  </a:ext>
                </a:extLst>
              </a:tr>
              <a:tr h="609496">
                <a:tc>
                  <a:txBody>
                    <a:bodyPr/>
                    <a:lstStyle/>
                    <a:p>
                      <a:pPr marL="0" lvl="0" indent="0" algn="l" rtl="0">
                        <a:spcBef>
                          <a:spcPts val="0"/>
                        </a:spcBef>
                        <a:spcAft>
                          <a:spcPts val="0"/>
                        </a:spcAft>
                        <a:buNone/>
                      </a:pPr>
                      <a:r>
                        <a:rPr lang="ko" sz="1300" u="sng">
                          <a:solidFill>
                            <a:schemeClr val="hlink"/>
                          </a:solidFill>
                          <a:hlinkClick r:id="" action="ppaction://noaction"/>
                        </a:rPr>
                        <a:t>정재호</a:t>
                      </a:r>
                      <a:endParaRPr sz="1300"/>
                    </a:p>
                  </a:txBody>
                  <a:tcPr marL="121868" marR="121868" marT="121868" marB="121868" anchor="ctr"/>
                </a:tc>
                <a:tc>
                  <a:txBody>
                    <a:bodyPr/>
                    <a:lstStyle/>
                    <a:p>
                      <a:pPr marL="0" lvl="0" indent="0" algn="l" rtl="0">
                        <a:spcBef>
                          <a:spcPts val="0"/>
                        </a:spcBef>
                        <a:spcAft>
                          <a:spcPts val="0"/>
                        </a:spcAft>
                        <a:buClr>
                          <a:schemeClr val="dk1"/>
                        </a:buClr>
                        <a:buSzPts val="1100"/>
                        <a:buFont typeface="Arial"/>
                        <a:buNone/>
                      </a:pPr>
                      <a:r>
                        <a:rPr lang="ko" sz="1200">
                          <a:solidFill>
                            <a:schemeClr val="dk1"/>
                          </a:solidFill>
                        </a:rPr>
                        <a:t>게임의 장르, 컨셉, 타겟 유저</a:t>
                      </a:r>
                      <a:endParaRPr sz="1200"/>
                    </a:p>
                  </a:txBody>
                  <a:tcPr marL="121868" marR="121868" marT="121868" marB="121868"/>
                </a:tc>
                <a:tc>
                  <a:txBody>
                    <a:bodyPr/>
                    <a:lstStyle/>
                    <a:p>
                      <a:pPr marL="0" lvl="0" indent="0" algn="l" rtl="0">
                        <a:spcBef>
                          <a:spcPts val="0"/>
                        </a:spcBef>
                        <a:spcAft>
                          <a:spcPts val="0"/>
                        </a:spcAft>
                        <a:buNone/>
                      </a:pPr>
                      <a:r>
                        <a:rPr lang="ko" sz="1200"/>
                        <a:t>유저는 게임을 플레이 하기 전에 먼저 캐릭터를 만나기 때문에 캐릭터를 통해 어떤 경험을 하게 될지 예상할 수 있어야 함, 그리고 앞으로 유저가 만나게 될 게임 속 컨텐츠에 개연성 부여하는 방식으로 사용됨</a:t>
                      </a:r>
                      <a:endParaRPr sz="1200"/>
                    </a:p>
                  </a:txBody>
                  <a:tcPr marL="121868" marR="121868" marT="121868" marB="121868"/>
                </a:tc>
                <a:extLst>
                  <a:ext uri="{0D108BD9-81ED-4DB2-BD59-A6C34878D82A}">
                    <a16:rowId xmlns:a16="http://schemas.microsoft.com/office/drawing/2014/main" val="10001"/>
                  </a:ext>
                </a:extLst>
              </a:tr>
              <a:tr h="609496">
                <a:tc>
                  <a:txBody>
                    <a:bodyPr/>
                    <a:lstStyle/>
                    <a:p>
                      <a:pPr marL="0" lvl="0" indent="0" algn="l" rtl="0">
                        <a:spcBef>
                          <a:spcPts val="0"/>
                        </a:spcBef>
                        <a:spcAft>
                          <a:spcPts val="0"/>
                        </a:spcAft>
                        <a:buNone/>
                      </a:pPr>
                      <a:r>
                        <a:rPr lang="ko" sz="1300"/>
                        <a:t>김현배</a:t>
                      </a:r>
                      <a:endParaRPr sz="1300"/>
                    </a:p>
                  </a:txBody>
                  <a:tcPr marL="121868" marR="121868" marT="121868" marB="121868" anchor="ctr"/>
                </a:tc>
                <a:tc>
                  <a:txBody>
                    <a:bodyPr/>
                    <a:lstStyle/>
                    <a:p>
                      <a:pPr marL="0" lvl="0" indent="0" algn="l" rtl="0">
                        <a:spcBef>
                          <a:spcPts val="0"/>
                        </a:spcBef>
                        <a:spcAft>
                          <a:spcPts val="0"/>
                        </a:spcAft>
                        <a:buNone/>
                      </a:pPr>
                      <a:r>
                        <a:rPr lang="ko" sz="1200">
                          <a:solidFill>
                            <a:schemeClr val="dk1"/>
                          </a:solidFill>
                        </a:rPr>
                        <a:t>플랫폼, 플레이방식,  캐릭터가 게임에 잘녹아들어야됨, 장르</a:t>
                      </a:r>
                      <a:endParaRPr sz="1200"/>
                    </a:p>
                  </a:txBody>
                  <a:tcPr marL="121868" marR="121868" marT="121868" marB="121868"/>
                </a:tc>
                <a:tc>
                  <a:txBody>
                    <a:bodyPr/>
                    <a:lstStyle/>
                    <a:p>
                      <a:pPr marL="0" lvl="0" indent="0" algn="l" rtl="0">
                        <a:spcBef>
                          <a:spcPts val="0"/>
                        </a:spcBef>
                        <a:spcAft>
                          <a:spcPts val="0"/>
                        </a:spcAft>
                        <a:buNone/>
                      </a:pPr>
                      <a:r>
                        <a:rPr lang="ko" sz="1200"/>
                        <a:t>캐릭터는 게임을 플레이 보여주는 수단이기에, 게임을 해치지않는 단계에서 캐릭터가 만들어져야되며</a:t>
                      </a:r>
                      <a:endParaRPr sz="1200"/>
                    </a:p>
                    <a:p>
                      <a:pPr marL="0" lvl="0" indent="0" algn="l" rtl="0">
                        <a:spcBef>
                          <a:spcPts val="0"/>
                        </a:spcBef>
                        <a:spcAft>
                          <a:spcPts val="0"/>
                        </a:spcAft>
                        <a:buNone/>
                      </a:pPr>
                      <a:r>
                        <a:rPr lang="ko" sz="1200"/>
                        <a:t>만들어진 캐릭터를통해 유저가 게임이 무엇인지를 알수있게해야된다, (게임의 이미지화)</a:t>
                      </a:r>
                      <a:endParaRPr sz="1200"/>
                    </a:p>
                  </a:txBody>
                  <a:tcPr marL="121868" marR="121868" marT="121868" marB="121868"/>
                </a:tc>
                <a:extLst>
                  <a:ext uri="{0D108BD9-81ED-4DB2-BD59-A6C34878D82A}">
                    <a16:rowId xmlns:a16="http://schemas.microsoft.com/office/drawing/2014/main" val="10002"/>
                  </a:ext>
                </a:extLst>
              </a:tr>
              <a:tr h="792376">
                <a:tc>
                  <a:txBody>
                    <a:bodyPr/>
                    <a:lstStyle/>
                    <a:p>
                      <a:pPr marL="0" lvl="0" indent="0" algn="l" rtl="0">
                        <a:spcBef>
                          <a:spcPts val="0"/>
                        </a:spcBef>
                        <a:spcAft>
                          <a:spcPts val="0"/>
                        </a:spcAft>
                        <a:buNone/>
                      </a:pPr>
                      <a:r>
                        <a:rPr lang="ko" sz="1300"/>
                        <a:t>김광현</a:t>
                      </a:r>
                      <a:endParaRPr sz="1300"/>
                    </a:p>
                  </a:txBody>
                  <a:tcPr marL="121868" marR="121868" marT="121868" marB="121868" anchor="ctr"/>
                </a:tc>
                <a:tc>
                  <a:txBody>
                    <a:bodyPr/>
                    <a:lstStyle/>
                    <a:p>
                      <a:pPr marL="0" lvl="0" indent="0" algn="l" rtl="0">
                        <a:spcBef>
                          <a:spcPts val="0"/>
                        </a:spcBef>
                        <a:spcAft>
                          <a:spcPts val="0"/>
                        </a:spcAft>
                        <a:buClr>
                          <a:schemeClr val="dk1"/>
                        </a:buClr>
                        <a:buSzPts val="1100"/>
                        <a:buFont typeface="Arial"/>
                        <a:buNone/>
                      </a:pPr>
                      <a:r>
                        <a:rPr lang="ko" sz="1200">
                          <a:solidFill>
                            <a:schemeClr val="dk1"/>
                          </a:solidFill>
                        </a:rPr>
                        <a:t>타겟 유저, 이야기와 캐릭터 성능 특징 고려. 명확한 차별화 포인트 부여.</a:t>
                      </a:r>
                      <a:endParaRPr sz="1200"/>
                    </a:p>
                  </a:txBody>
                  <a:tcPr marL="121868" marR="121868" marT="121868" marB="121868"/>
                </a:tc>
                <a:tc>
                  <a:txBody>
                    <a:bodyPr/>
                    <a:lstStyle/>
                    <a:p>
                      <a:pPr marL="0" lvl="0" indent="0" algn="l" rtl="0">
                        <a:spcBef>
                          <a:spcPts val="0"/>
                        </a:spcBef>
                        <a:spcAft>
                          <a:spcPts val="0"/>
                        </a:spcAft>
                        <a:buNone/>
                      </a:pPr>
                      <a:r>
                        <a:rPr lang="ko" sz="1200"/>
                        <a:t>게임이 타겟 하는 유저를 명확히 하기 위해 게임의 방향성, 소재 등을 고려해 구체적으로. 게임의 방향성 크게 3가지로 구분(캐주얼,리얼리즘,서브컬쳐). 중세판타지, SF 등의 소재. 기존의 캐릭터와 구분 할 수 있는 명확한 이야기적 특징, 외형적 특징, 성능적 특징이 있어야 한다.</a:t>
                      </a:r>
                      <a:endParaRPr sz="1200"/>
                    </a:p>
                  </a:txBody>
                  <a:tcPr marL="121868" marR="121868" marT="121868" marB="121868"/>
                </a:tc>
                <a:extLst>
                  <a:ext uri="{0D108BD9-81ED-4DB2-BD59-A6C34878D82A}">
                    <a16:rowId xmlns:a16="http://schemas.microsoft.com/office/drawing/2014/main" val="10003"/>
                  </a:ext>
                </a:extLst>
              </a:tr>
              <a:tr h="1158136">
                <a:tc>
                  <a:txBody>
                    <a:bodyPr/>
                    <a:lstStyle/>
                    <a:p>
                      <a:pPr marL="0" lvl="0" indent="0" algn="l" rtl="0">
                        <a:spcBef>
                          <a:spcPts val="0"/>
                        </a:spcBef>
                        <a:spcAft>
                          <a:spcPts val="0"/>
                        </a:spcAft>
                        <a:buNone/>
                      </a:pPr>
                      <a:r>
                        <a:rPr lang="ko" sz="1300"/>
                        <a:t>하태욱</a:t>
                      </a:r>
                      <a:endParaRPr sz="1300"/>
                    </a:p>
                  </a:txBody>
                  <a:tcPr marL="121868" marR="121868" marT="121868" marB="121868" anchor="ctr"/>
                </a:tc>
                <a:tc>
                  <a:txBody>
                    <a:bodyPr/>
                    <a:lstStyle/>
                    <a:p>
                      <a:pPr marL="0" lvl="0" indent="0" algn="l" rtl="0">
                        <a:spcBef>
                          <a:spcPts val="0"/>
                        </a:spcBef>
                        <a:spcAft>
                          <a:spcPts val="0"/>
                        </a:spcAft>
                        <a:buClr>
                          <a:schemeClr val="dk1"/>
                        </a:buClr>
                        <a:buSzPts val="1100"/>
                        <a:buFont typeface="Arial"/>
                        <a:buNone/>
                      </a:pPr>
                      <a:r>
                        <a:rPr lang="ko" sz="1200">
                          <a:solidFill>
                            <a:schemeClr val="dk1"/>
                          </a:solidFill>
                        </a:rPr>
                        <a:t>게임장르에 따른 플레이어 캐릭터 설정, 캐릭터 수집적인 요소를 위해서 각 캐릭터마다 다양한 캐릭터성을 부여, 세계관을 통한 개연성</a:t>
                      </a:r>
                      <a:endParaRPr sz="1200">
                        <a:solidFill>
                          <a:schemeClr val="dk1"/>
                        </a:solidFill>
                      </a:endParaRPr>
                    </a:p>
                    <a:p>
                      <a:pPr marL="0" lvl="0" indent="0" algn="l" rtl="0">
                        <a:spcBef>
                          <a:spcPts val="0"/>
                        </a:spcBef>
                        <a:spcAft>
                          <a:spcPts val="0"/>
                        </a:spcAft>
                        <a:buClr>
                          <a:schemeClr val="dk1"/>
                        </a:buClr>
                        <a:buSzPts val="1100"/>
                        <a:buFont typeface="Arial"/>
                        <a:buNone/>
                      </a:pPr>
                      <a:r>
                        <a:rPr lang="ko" sz="1200">
                          <a:solidFill>
                            <a:schemeClr val="dk1"/>
                          </a:solidFill>
                        </a:rPr>
                        <a:t>현실성보다는 개연성 중요</a:t>
                      </a:r>
                      <a:endParaRPr sz="1200"/>
                    </a:p>
                  </a:txBody>
                  <a:tcPr marL="121868" marR="121868" marT="121868" marB="121868"/>
                </a:tc>
                <a:tc>
                  <a:txBody>
                    <a:bodyPr/>
                    <a:lstStyle/>
                    <a:p>
                      <a:pPr marL="0" lvl="0" indent="0" algn="l" rtl="0">
                        <a:spcBef>
                          <a:spcPts val="0"/>
                        </a:spcBef>
                        <a:spcAft>
                          <a:spcPts val="0"/>
                        </a:spcAft>
                        <a:buNone/>
                      </a:pPr>
                      <a:r>
                        <a:rPr lang="ko" sz="1200"/>
                        <a:t>유저의 경험을 최대한 좋게 하기 위해서 플레이어 캐릭터의 설정구현</a:t>
                      </a:r>
                      <a:endParaRPr sz="1200"/>
                    </a:p>
                    <a:p>
                      <a:pPr marL="0" lvl="0" indent="0" algn="l" rtl="0">
                        <a:spcBef>
                          <a:spcPts val="0"/>
                        </a:spcBef>
                        <a:spcAft>
                          <a:spcPts val="0"/>
                        </a:spcAft>
                        <a:buNone/>
                      </a:pPr>
                      <a:r>
                        <a:rPr lang="ko" sz="1200"/>
                        <a:t>캐릭터 수집형일 경우 수집해야될 이유를 위해서 성능, 캐릭터성 등을 다른 캐릭터와 겹치지 않게 부여.</a:t>
                      </a:r>
                      <a:endParaRPr sz="1200"/>
                    </a:p>
                    <a:p>
                      <a:pPr marL="0" lvl="0" indent="0" algn="l" rtl="0">
                        <a:spcBef>
                          <a:spcPts val="0"/>
                        </a:spcBef>
                        <a:spcAft>
                          <a:spcPts val="0"/>
                        </a:spcAft>
                        <a:buNone/>
                      </a:pPr>
                      <a:r>
                        <a:rPr lang="ko" sz="1200"/>
                        <a:t>세계관을 통해서 캐릭터가 존재하는 이유나 이렇게 행동하는 이유 등을 개연성 있도록 함.</a:t>
                      </a:r>
                      <a:endParaRPr sz="1200"/>
                    </a:p>
                    <a:p>
                      <a:pPr marL="0" lvl="0" indent="0" algn="l" rtl="0">
                        <a:spcBef>
                          <a:spcPts val="0"/>
                        </a:spcBef>
                        <a:spcAft>
                          <a:spcPts val="0"/>
                        </a:spcAft>
                        <a:buNone/>
                      </a:pPr>
                      <a:r>
                        <a:rPr lang="ko" sz="1200"/>
                        <a:t>장르에 따라 다를 수 있지만, 현실성 보다는 개연성을 중요시하는게 좋다.</a:t>
                      </a:r>
                      <a:endParaRPr sz="1200"/>
                    </a:p>
                  </a:txBody>
                  <a:tcPr marL="121868" marR="121868" marT="121868" marB="121868"/>
                </a:tc>
                <a:extLst>
                  <a:ext uri="{0D108BD9-81ED-4DB2-BD59-A6C34878D82A}">
                    <a16:rowId xmlns:a16="http://schemas.microsoft.com/office/drawing/2014/main" val="10004"/>
                  </a:ext>
                </a:extLst>
              </a:tr>
              <a:tr h="1341016">
                <a:tc>
                  <a:txBody>
                    <a:bodyPr/>
                    <a:lstStyle/>
                    <a:p>
                      <a:pPr marL="0" lvl="0" indent="0" algn="l" rtl="0">
                        <a:spcBef>
                          <a:spcPts val="0"/>
                        </a:spcBef>
                        <a:spcAft>
                          <a:spcPts val="0"/>
                        </a:spcAft>
                        <a:buNone/>
                      </a:pPr>
                      <a:r>
                        <a:rPr lang="ko" sz="1300"/>
                        <a:t>이해솔</a:t>
                      </a:r>
                      <a:endParaRPr sz="1300"/>
                    </a:p>
                  </a:txBody>
                  <a:tcPr marL="121868" marR="121868" marT="121868" marB="121868" anchor="ctr"/>
                </a:tc>
                <a:tc>
                  <a:txBody>
                    <a:bodyPr/>
                    <a:lstStyle/>
                    <a:p>
                      <a:pPr marL="0" lvl="0" indent="0" algn="l" rtl="0">
                        <a:spcBef>
                          <a:spcPts val="0"/>
                        </a:spcBef>
                        <a:spcAft>
                          <a:spcPts val="0"/>
                        </a:spcAft>
                        <a:buClr>
                          <a:schemeClr val="dk1"/>
                        </a:buClr>
                        <a:buSzPts val="1100"/>
                        <a:buFont typeface="Arial"/>
                        <a:buNone/>
                      </a:pPr>
                      <a:r>
                        <a:rPr lang="ko" sz="1200">
                          <a:solidFill>
                            <a:schemeClr val="dk1"/>
                          </a:solidFill>
                        </a:rPr>
                        <a:t>비주얼, 월드, 스토리를 만들고 있을 때, 게임 컨셉에 따라 현실성과 개연성 조절한다.</a:t>
                      </a:r>
                      <a:endParaRPr sz="1200"/>
                    </a:p>
                  </a:txBody>
                  <a:tcPr marL="121868" marR="121868" marT="121868" marB="121868"/>
                </a:tc>
                <a:tc>
                  <a:txBody>
                    <a:bodyPr/>
                    <a:lstStyle/>
                    <a:p>
                      <a:pPr marL="0" lvl="0" indent="0" algn="l" rtl="0">
                        <a:spcBef>
                          <a:spcPts val="0"/>
                        </a:spcBef>
                        <a:spcAft>
                          <a:spcPts val="0"/>
                        </a:spcAft>
                        <a:buNone/>
                      </a:pPr>
                      <a:r>
                        <a:rPr lang="ko" sz="1200"/>
                        <a:t>외모에서 매력을 느끼지 못하면, 그 캐릭터가 아무리 매력적인 성격을 가지고 있거나 공감할 요소가 많아도 유저들에게 다가가지 못한다.  중세 판타지에 총기가 나오면 이상하듯이 게임 스토리에 최적화된 배경이 필요하다. 매력적인 외형의 캐릭터라고 하더라도 유저가 캐릭터의 이야기에 공감하지 못하면 예쁜 인형에 불과하다. 다만 이렇게 3가지 요소를 만드는 동안 게임 콘셉에 맞게 현실성과 개연성을 조절해야한다. 즉 연출할 때 유저들이 납득할 수 있는, '약간 허황되긴 하지만 있을 법한 얘기네'라는 생각이 들게끔 최소한의 개연성을 확보해야한다. - (마영전 : 게렌??) - (외모 = 성능??) </a:t>
                      </a:r>
                      <a:endParaRPr sz="1200"/>
                    </a:p>
                  </a:txBody>
                  <a:tcPr marL="121868" marR="121868" marT="121868" marB="121868"/>
                </a:tc>
                <a:extLst>
                  <a:ext uri="{0D108BD9-81ED-4DB2-BD59-A6C34878D82A}">
                    <a16:rowId xmlns:a16="http://schemas.microsoft.com/office/drawing/2014/main" val="10005"/>
                  </a:ext>
                </a:extLst>
              </a:tr>
              <a:tr h="1127426">
                <a:tc>
                  <a:txBody>
                    <a:bodyPr/>
                    <a:lstStyle/>
                    <a:p>
                      <a:pPr marL="0" lvl="0" indent="0" algn="l" rtl="0">
                        <a:spcBef>
                          <a:spcPts val="0"/>
                        </a:spcBef>
                        <a:spcAft>
                          <a:spcPts val="0"/>
                        </a:spcAft>
                        <a:buNone/>
                      </a:pPr>
                      <a:r>
                        <a:rPr lang="ko" sz="1300"/>
                        <a:t>박성현</a:t>
                      </a:r>
                      <a:endParaRPr sz="1300"/>
                    </a:p>
                  </a:txBody>
                  <a:tcPr marL="121868" marR="121868" marT="121868" marB="121868" anchor="ctr"/>
                </a:tc>
                <a:tc>
                  <a:txBody>
                    <a:bodyPr/>
                    <a:lstStyle/>
                    <a:p>
                      <a:pPr marL="0" lvl="0" indent="0" algn="l" rtl="0">
                        <a:spcBef>
                          <a:spcPts val="0"/>
                        </a:spcBef>
                        <a:spcAft>
                          <a:spcPts val="0"/>
                        </a:spcAft>
                        <a:buNone/>
                      </a:pPr>
                      <a:r>
                        <a:rPr lang="ko" sz="1200">
                          <a:solidFill>
                            <a:schemeClr val="dk1"/>
                          </a:solidFill>
                        </a:rPr>
                        <a:t>플렛폼(pc, 모바일, 콘솔)</a:t>
                      </a:r>
                      <a:endParaRPr sz="1200">
                        <a:solidFill>
                          <a:schemeClr val="dk1"/>
                        </a:solidFill>
                      </a:endParaRPr>
                    </a:p>
                    <a:p>
                      <a:pPr marL="0" lvl="0" indent="0" algn="l" rtl="0">
                        <a:spcBef>
                          <a:spcPts val="0"/>
                        </a:spcBef>
                        <a:spcAft>
                          <a:spcPts val="0"/>
                        </a:spcAft>
                        <a:buNone/>
                      </a:pPr>
                      <a:r>
                        <a:rPr lang="ko" sz="1200">
                          <a:solidFill>
                            <a:schemeClr val="dk1"/>
                          </a:solidFill>
                        </a:rPr>
                        <a:t>세계관</a:t>
                      </a:r>
                      <a:endParaRPr sz="1200">
                        <a:solidFill>
                          <a:schemeClr val="dk1"/>
                        </a:solidFill>
                      </a:endParaRPr>
                    </a:p>
                    <a:p>
                      <a:pPr marL="0" lvl="0" indent="0" algn="l" rtl="0">
                        <a:spcBef>
                          <a:spcPts val="0"/>
                        </a:spcBef>
                        <a:spcAft>
                          <a:spcPts val="0"/>
                        </a:spcAft>
                        <a:buNone/>
                      </a:pPr>
                      <a:r>
                        <a:rPr lang="ko" sz="1200">
                          <a:solidFill>
                            <a:schemeClr val="dk1"/>
                          </a:solidFill>
                        </a:rPr>
                        <a:t>이야기</a:t>
                      </a:r>
                      <a:endParaRPr sz="1200">
                        <a:solidFill>
                          <a:schemeClr val="dk1"/>
                        </a:solidFill>
                      </a:endParaRPr>
                    </a:p>
                    <a:p>
                      <a:pPr marL="0" lvl="0" indent="0" algn="l" rtl="0">
                        <a:spcBef>
                          <a:spcPts val="0"/>
                        </a:spcBef>
                        <a:spcAft>
                          <a:spcPts val="0"/>
                        </a:spcAft>
                        <a:buClr>
                          <a:schemeClr val="dk1"/>
                        </a:buClr>
                        <a:buSzPts val="1100"/>
                        <a:buFont typeface="Arial"/>
                        <a:buNone/>
                      </a:pPr>
                      <a:r>
                        <a:rPr lang="ko" sz="1200">
                          <a:solidFill>
                            <a:schemeClr val="dk1"/>
                          </a:solidFill>
                        </a:rPr>
                        <a:t>플레이 장르(방식)</a:t>
                      </a:r>
                      <a:endParaRPr sz="1200"/>
                    </a:p>
                  </a:txBody>
                  <a:tcPr marL="121868" marR="121868" marT="121868" marB="121868"/>
                </a:tc>
                <a:tc>
                  <a:txBody>
                    <a:bodyPr/>
                    <a:lstStyle/>
                    <a:p>
                      <a:pPr marL="0" lvl="0" indent="0" algn="l" rtl="0">
                        <a:lnSpc>
                          <a:spcPct val="100000"/>
                        </a:lnSpc>
                        <a:spcBef>
                          <a:spcPts val="300"/>
                        </a:spcBef>
                        <a:spcAft>
                          <a:spcPts val="0"/>
                        </a:spcAft>
                        <a:buNone/>
                      </a:pPr>
                      <a:r>
                        <a:rPr lang="ko" sz="1200">
                          <a:solidFill>
                            <a:srgbClr val="262A33"/>
                          </a:solidFill>
                        </a:rPr>
                        <a:t>플렛폼에 따라 구현할 수 있는 범위가 제한이 되고 보여줄 수 있는 시간이 차이가 존재하기 때문이다.</a:t>
                      </a:r>
                      <a:endParaRPr sz="1200">
                        <a:solidFill>
                          <a:srgbClr val="262A33"/>
                        </a:solidFill>
                      </a:endParaRPr>
                    </a:p>
                    <a:p>
                      <a:pPr marL="0" lvl="0" indent="0" algn="l" rtl="0">
                        <a:lnSpc>
                          <a:spcPct val="100000"/>
                        </a:lnSpc>
                        <a:spcBef>
                          <a:spcPts val="300"/>
                        </a:spcBef>
                        <a:spcAft>
                          <a:spcPts val="0"/>
                        </a:spcAft>
                        <a:buNone/>
                      </a:pPr>
                      <a:r>
                        <a:rPr lang="ko" sz="1200">
                          <a:solidFill>
                            <a:srgbClr val="262A33"/>
                          </a:solidFill>
                        </a:rPr>
                        <a:t>세계관에 맞춰 캐릭터를 구성하지 않게 되면 게임 내의 개연성에 대한 부분이 떨어지게 된다.</a:t>
                      </a:r>
                      <a:endParaRPr sz="1200">
                        <a:solidFill>
                          <a:srgbClr val="262A33"/>
                        </a:solidFill>
                      </a:endParaRPr>
                    </a:p>
                    <a:p>
                      <a:pPr marL="0" lvl="0" indent="0" algn="l" rtl="0">
                        <a:lnSpc>
                          <a:spcPct val="100000"/>
                        </a:lnSpc>
                        <a:spcBef>
                          <a:spcPts val="300"/>
                        </a:spcBef>
                        <a:spcAft>
                          <a:spcPts val="0"/>
                        </a:spcAft>
                        <a:buNone/>
                      </a:pPr>
                      <a:r>
                        <a:rPr lang="ko" sz="1200">
                          <a:solidFill>
                            <a:srgbClr val="262A33"/>
                          </a:solidFill>
                        </a:rPr>
                        <a:t>캐릭터의 이야기가 캐릭터의 성격 외모에 맞춰 있어야 유저의 이해도를 높일 수 있다.</a:t>
                      </a:r>
                      <a:endParaRPr sz="1200">
                        <a:solidFill>
                          <a:srgbClr val="262A33"/>
                        </a:solidFill>
                      </a:endParaRPr>
                    </a:p>
                    <a:p>
                      <a:pPr marL="0" lvl="0" indent="0" algn="l" rtl="0">
                        <a:lnSpc>
                          <a:spcPct val="100000"/>
                        </a:lnSpc>
                        <a:spcBef>
                          <a:spcPts val="300"/>
                        </a:spcBef>
                        <a:spcAft>
                          <a:spcPts val="0"/>
                        </a:spcAft>
                        <a:buNone/>
                      </a:pPr>
                      <a:r>
                        <a:rPr lang="ko" sz="1200">
                          <a:solidFill>
                            <a:srgbClr val="262A33"/>
                          </a:solidFill>
                        </a:rPr>
                        <a:t>플레이 장르(방식)에 따라 유저가 게임에 집중도가 다르게 때문에 그 게임 플레이에 맞춰 제작해야 된다.</a:t>
                      </a:r>
                      <a:endParaRPr sz="1200"/>
                    </a:p>
                  </a:txBody>
                  <a:tcPr marL="121868" marR="121868" marT="121868" marB="121868"/>
                </a:tc>
                <a:extLst>
                  <a:ext uri="{0D108BD9-81ED-4DB2-BD59-A6C34878D82A}">
                    <a16:rowId xmlns:a16="http://schemas.microsoft.com/office/drawing/2014/main" val="10006"/>
                  </a:ext>
                </a:extLst>
              </a:tr>
              <a:tr h="792376">
                <a:tc>
                  <a:txBody>
                    <a:bodyPr/>
                    <a:lstStyle/>
                    <a:p>
                      <a:pPr marL="0" lvl="0" indent="0" algn="l" rtl="0">
                        <a:spcBef>
                          <a:spcPts val="0"/>
                        </a:spcBef>
                        <a:spcAft>
                          <a:spcPts val="0"/>
                        </a:spcAft>
                        <a:buNone/>
                      </a:pPr>
                      <a:r>
                        <a:rPr lang="ko" sz="1300"/>
                        <a:t>정환</a:t>
                      </a:r>
                      <a:endParaRPr sz="1300"/>
                    </a:p>
                  </a:txBody>
                  <a:tcPr marL="121868" marR="121868" marT="121868" marB="121868" anchor="ctr"/>
                </a:tc>
                <a:tc>
                  <a:txBody>
                    <a:bodyPr/>
                    <a:lstStyle/>
                    <a:p>
                      <a:pPr marL="0" lvl="0" indent="0" algn="l" rtl="0">
                        <a:spcBef>
                          <a:spcPts val="0"/>
                        </a:spcBef>
                        <a:spcAft>
                          <a:spcPts val="0"/>
                        </a:spcAft>
                        <a:buNone/>
                      </a:pPr>
                      <a:r>
                        <a:rPr lang="ko" sz="1200">
                          <a:solidFill>
                            <a:schemeClr val="dk1"/>
                          </a:solidFill>
                        </a:rPr>
                        <a:t>캐릭터를 통해 이루고자 하는 것. </a:t>
                      </a:r>
                      <a:endParaRPr sz="1200">
                        <a:solidFill>
                          <a:schemeClr val="dk1"/>
                        </a:solidFill>
                      </a:endParaRPr>
                    </a:p>
                    <a:p>
                      <a:pPr marL="0" lvl="0" indent="0" algn="l" rtl="0">
                        <a:spcBef>
                          <a:spcPts val="0"/>
                        </a:spcBef>
                        <a:spcAft>
                          <a:spcPts val="0"/>
                        </a:spcAft>
                        <a:buNone/>
                      </a:pPr>
                      <a:r>
                        <a:rPr lang="ko" sz="1200">
                          <a:solidFill>
                            <a:schemeClr val="dk1"/>
                          </a:solidFill>
                        </a:rPr>
                        <a:t>목표, 목적.</a:t>
                      </a:r>
                      <a:endParaRPr sz="1200"/>
                    </a:p>
                  </a:txBody>
                  <a:tcPr marL="121868" marR="121868" marT="121868" marB="121868"/>
                </a:tc>
                <a:tc>
                  <a:txBody>
                    <a:bodyPr/>
                    <a:lstStyle/>
                    <a:p>
                      <a:pPr marL="0" lvl="0" indent="0" algn="l" rtl="0">
                        <a:spcBef>
                          <a:spcPts val="0"/>
                        </a:spcBef>
                        <a:spcAft>
                          <a:spcPts val="0"/>
                        </a:spcAft>
                        <a:buNone/>
                      </a:pPr>
                      <a:r>
                        <a:rPr lang="ko" sz="1200"/>
                        <a:t>뚜렷한 목표와 목적이 없으면 이도저도 아닌 캐릭터가 될 수도 있음.</a:t>
                      </a:r>
                      <a:endParaRPr sz="1200"/>
                    </a:p>
                    <a:p>
                      <a:pPr marL="0" lvl="0" indent="0" algn="l" rtl="0">
                        <a:spcBef>
                          <a:spcPts val="0"/>
                        </a:spcBef>
                        <a:spcAft>
                          <a:spcPts val="0"/>
                        </a:spcAft>
                        <a:buNone/>
                      </a:pPr>
                      <a:r>
                        <a:rPr lang="ko" sz="1200"/>
                        <a:t>우선적으로 기억에 남아야 매력</a:t>
                      </a:r>
                      <a:r>
                        <a:rPr lang="ko" sz="1200">
                          <a:solidFill>
                            <a:schemeClr val="dk1"/>
                          </a:solidFill>
                        </a:rPr>
                        <a:t>(의외성, 개성)</a:t>
                      </a:r>
                      <a:r>
                        <a:rPr lang="ko" sz="1200"/>
                        <a:t>을 어필 할 수가 있다. 기억에 남을 수 있는 방법을 고민 해 봐야 함.캐릭터 테마곡.</a:t>
                      </a:r>
                      <a:endParaRPr sz="1200"/>
                    </a:p>
                  </a:txBody>
                  <a:tcPr marL="121868" marR="121868" marT="121868" marB="12186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8292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aphicFrame>
        <p:nvGraphicFramePr>
          <p:cNvPr id="189" name="Google Shape;189;p29"/>
          <p:cNvGraphicFramePr/>
          <p:nvPr/>
        </p:nvGraphicFramePr>
        <p:xfrm>
          <a:off x="70116" y="90126"/>
          <a:ext cx="12118676" cy="6431893"/>
        </p:xfrm>
        <a:graphic>
          <a:graphicData uri="http://schemas.openxmlformats.org/drawingml/2006/table">
            <a:tbl>
              <a:tblPr>
                <a:noFill/>
              </a:tblPr>
              <a:tblGrid>
                <a:gridCol w="1528502">
                  <a:extLst>
                    <a:ext uri="{9D8B030D-6E8A-4147-A177-3AD203B41FA5}">
                      <a16:colId xmlns:a16="http://schemas.microsoft.com/office/drawing/2014/main" val="20000"/>
                    </a:ext>
                  </a:extLst>
                </a:gridCol>
                <a:gridCol w="5526860">
                  <a:extLst>
                    <a:ext uri="{9D8B030D-6E8A-4147-A177-3AD203B41FA5}">
                      <a16:colId xmlns:a16="http://schemas.microsoft.com/office/drawing/2014/main" val="20001"/>
                    </a:ext>
                  </a:extLst>
                </a:gridCol>
                <a:gridCol w="5063314">
                  <a:extLst>
                    <a:ext uri="{9D8B030D-6E8A-4147-A177-3AD203B41FA5}">
                      <a16:colId xmlns:a16="http://schemas.microsoft.com/office/drawing/2014/main" val="20002"/>
                    </a:ext>
                  </a:extLst>
                </a:gridCol>
              </a:tblGrid>
              <a:tr h="552956">
                <a:tc>
                  <a:txBody>
                    <a:bodyPr/>
                    <a:lstStyle/>
                    <a:p>
                      <a:pPr marL="0" lvl="0" indent="0" algn="ctr" rtl="0">
                        <a:spcBef>
                          <a:spcPts val="0"/>
                        </a:spcBef>
                        <a:spcAft>
                          <a:spcPts val="0"/>
                        </a:spcAft>
                        <a:buNone/>
                      </a:pPr>
                      <a:r>
                        <a:rPr lang="ko" sz="1200" b="1"/>
                        <a:t>고려 요소</a:t>
                      </a:r>
                      <a:endParaRPr sz="1200" b="1"/>
                    </a:p>
                  </a:txBody>
                  <a:tcPr marL="121868" marR="121868" marT="121868" marB="121868" anchor="ctr"/>
                </a:tc>
                <a:tc>
                  <a:txBody>
                    <a:bodyPr/>
                    <a:lstStyle/>
                    <a:p>
                      <a:pPr marL="0" lvl="0" indent="0" algn="ctr" rtl="0">
                        <a:spcBef>
                          <a:spcPts val="0"/>
                        </a:spcBef>
                        <a:spcAft>
                          <a:spcPts val="0"/>
                        </a:spcAft>
                        <a:buNone/>
                      </a:pPr>
                      <a:r>
                        <a:rPr lang="ko" sz="1200" b="1"/>
                        <a:t>중요한 부분</a:t>
                      </a:r>
                      <a:endParaRPr sz="1200" b="1"/>
                    </a:p>
                  </a:txBody>
                  <a:tcPr marL="121868" marR="121868" marT="121868" marB="121868" anchor="ctr"/>
                </a:tc>
                <a:tc>
                  <a:txBody>
                    <a:bodyPr/>
                    <a:lstStyle/>
                    <a:p>
                      <a:pPr marL="0" lvl="0" indent="0" algn="ctr" rtl="0">
                        <a:spcBef>
                          <a:spcPts val="0"/>
                        </a:spcBef>
                        <a:spcAft>
                          <a:spcPts val="0"/>
                        </a:spcAft>
                        <a:buNone/>
                      </a:pPr>
                      <a:r>
                        <a:rPr lang="ko" sz="1200" b="1"/>
                        <a:t>이유</a:t>
                      </a:r>
                      <a:endParaRPr sz="1200" b="1"/>
                    </a:p>
                  </a:txBody>
                  <a:tcPr marL="121868" marR="121868" marT="121868" marB="121868" anchor="ctr"/>
                </a:tc>
                <a:extLst>
                  <a:ext uri="{0D108BD9-81ED-4DB2-BD59-A6C34878D82A}">
                    <a16:rowId xmlns:a16="http://schemas.microsoft.com/office/drawing/2014/main" val="10000"/>
                  </a:ext>
                </a:extLst>
              </a:tr>
              <a:tr h="684655">
                <a:tc>
                  <a:txBody>
                    <a:bodyPr/>
                    <a:lstStyle/>
                    <a:p>
                      <a:pPr marL="0" lvl="0" indent="0" algn="l" rtl="0">
                        <a:spcBef>
                          <a:spcPts val="0"/>
                        </a:spcBef>
                        <a:spcAft>
                          <a:spcPts val="0"/>
                        </a:spcAft>
                        <a:buNone/>
                      </a:pPr>
                      <a:r>
                        <a:rPr lang="ko" sz="1300"/>
                        <a:t>게임 장르</a:t>
                      </a:r>
                      <a:endParaRPr sz="1300"/>
                    </a:p>
                  </a:txBody>
                  <a:tcPr marL="121868" marR="121868" marT="121868" marB="121868"/>
                </a:tc>
                <a:tc>
                  <a:txBody>
                    <a:bodyPr/>
                    <a:lstStyle/>
                    <a:p>
                      <a:pPr marL="0" lvl="0" indent="0" algn="l" rtl="0">
                        <a:spcBef>
                          <a:spcPts val="0"/>
                        </a:spcBef>
                        <a:spcAft>
                          <a:spcPts val="0"/>
                        </a:spcAft>
                        <a:buNone/>
                      </a:pPr>
                      <a:r>
                        <a:rPr lang="ko" sz="1300"/>
                        <a:t>플레이 방법, 재미요소, </a:t>
                      </a:r>
                      <a:endParaRPr sz="1300"/>
                    </a:p>
                  </a:txBody>
                  <a:tcPr marL="121868" marR="121868" marT="121868" marB="121868"/>
                </a:tc>
                <a:tc>
                  <a:txBody>
                    <a:bodyPr/>
                    <a:lstStyle/>
                    <a:p>
                      <a:pPr marL="0" lvl="0" indent="0" algn="l" rtl="0">
                        <a:spcBef>
                          <a:spcPts val="0"/>
                        </a:spcBef>
                        <a:spcAft>
                          <a:spcPts val="0"/>
                        </a:spcAft>
                        <a:buNone/>
                      </a:pPr>
                      <a:r>
                        <a:rPr lang="ko" sz="1300"/>
                        <a:t>유저에게 어떤 경험을 전달 하는가에 따라 유저의 집중도가 달라진다.</a:t>
                      </a:r>
                      <a:endParaRPr sz="1300"/>
                    </a:p>
                  </a:txBody>
                  <a:tcPr marL="121868" marR="121868" marT="121868" marB="121868"/>
                </a:tc>
                <a:extLst>
                  <a:ext uri="{0D108BD9-81ED-4DB2-BD59-A6C34878D82A}">
                    <a16:rowId xmlns:a16="http://schemas.microsoft.com/office/drawing/2014/main" val="10001"/>
                  </a:ext>
                </a:extLst>
              </a:tr>
              <a:tr h="684655">
                <a:tc>
                  <a:txBody>
                    <a:bodyPr/>
                    <a:lstStyle/>
                    <a:p>
                      <a:pPr marL="0" lvl="0" indent="0" algn="l" rtl="0">
                        <a:spcBef>
                          <a:spcPts val="0"/>
                        </a:spcBef>
                        <a:spcAft>
                          <a:spcPts val="0"/>
                        </a:spcAft>
                        <a:buNone/>
                      </a:pPr>
                      <a:r>
                        <a:rPr lang="ko" sz="1300"/>
                        <a:t>세계관</a:t>
                      </a:r>
                      <a:endParaRPr sz="1300"/>
                    </a:p>
                  </a:txBody>
                  <a:tcPr marL="121868" marR="121868" marT="121868" marB="121868"/>
                </a:tc>
                <a:tc>
                  <a:txBody>
                    <a:bodyPr/>
                    <a:lstStyle/>
                    <a:p>
                      <a:pPr marL="0" lvl="0" indent="0" algn="l" rtl="0">
                        <a:spcBef>
                          <a:spcPts val="0"/>
                        </a:spcBef>
                        <a:spcAft>
                          <a:spcPts val="0"/>
                        </a:spcAft>
                        <a:buNone/>
                      </a:pPr>
                      <a:r>
                        <a:rPr lang="ko" sz="1300"/>
                        <a:t>복장, 장비, 외모(?), 건물, 대사 </a:t>
                      </a:r>
                      <a:endParaRPr sz="1300"/>
                    </a:p>
                  </a:txBody>
                  <a:tcPr marL="121868" marR="121868" marT="121868" marB="121868"/>
                </a:tc>
                <a:tc>
                  <a:txBody>
                    <a:bodyPr/>
                    <a:lstStyle/>
                    <a:p>
                      <a:pPr marL="0" lvl="0" indent="0" algn="l" rtl="0">
                        <a:spcBef>
                          <a:spcPts val="0"/>
                        </a:spcBef>
                        <a:spcAft>
                          <a:spcPts val="0"/>
                        </a:spcAft>
                        <a:buNone/>
                      </a:pPr>
                      <a:r>
                        <a:rPr lang="ko" sz="1300"/>
                        <a:t>세계관과 잘 융화된 캐릭터 디자인과 주변 요소들 </a:t>
                      </a:r>
                      <a:endParaRPr sz="1300"/>
                    </a:p>
                    <a:p>
                      <a:pPr marL="0" lvl="0" indent="0" algn="l" rtl="0">
                        <a:spcBef>
                          <a:spcPts val="0"/>
                        </a:spcBef>
                        <a:spcAft>
                          <a:spcPts val="0"/>
                        </a:spcAft>
                        <a:buNone/>
                      </a:pPr>
                      <a:r>
                        <a:rPr lang="ko" sz="1300"/>
                        <a:t>(유저의 몰입을 방해하지 않는 것이 중요) </a:t>
                      </a:r>
                      <a:endParaRPr sz="1300"/>
                    </a:p>
                  </a:txBody>
                  <a:tcPr marL="121868" marR="121868" marT="121868" marB="121868"/>
                </a:tc>
                <a:extLst>
                  <a:ext uri="{0D108BD9-81ED-4DB2-BD59-A6C34878D82A}">
                    <a16:rowId xmlns:a16="http://schemas.microsoft.com/office/drawing/2014/main" val="10002"/>
                  </a:ext>
                </a:extLst>
              </a:tr>
              <a:tr h="650031">
                <a:tc>
                  <a:txBody>
                    <a:bodyPr/>
                    <a:lstStyle/>
                    <a:p>
                      <a:pPr marL="0" lvl="0" indent="0" algn="l" rtl="0">
                        <a:spcBef>
                          <a:spcPts val="0"/>
                        </a:spcBef>
                        <a:spcAft>
                          <a:spcPts val="0"/>
                        </a:spcAft>
                        <a:buNone/>
                      </a:pPr>
                      <a:r>
                        <a:rPr lang="ko" sz="1300"/>
                        <a:t>플랫폼</a:t>
                      </a:r>
                      <a:endParaRPr sz="1300"/>
                    </a:p>
                  </a:txBody>
                  <a:tcPr marL="121868" marR="121868" marT="121868" marB="121868"/>
                </a:tc>
                <a:tc>
                  <a:txBody>
                    <a:bodyPr/>
                    <a:lstStyle/>
                    <a:p>
                      <a:pPr marL="0" lvl="0" indent="0" algn="l" rtl="0">
                        <a:spcBef>
                          <a:spcPts val="0"/>
                        </a:spcBef>
                        <a:spcAft>
                          <a:spcPts val="0"/>
                        </a:spcAft>
                        <a:buNone/>
                      </a:pPr>
                      <a:r>
                        <a:rPr lang="ko" sz="1300"/>
                        <a:t>플레이 환경(화면크기, 주변 환경 등),</a:t>
                      </a:r>
                      <a:endParaRPr sz="1300"/>
                    </a:p>
                    <a:p>
                      <a:pPr marL="0" lvl="0" indent="0" algn="l" rtl="0">
                        <a:spcBef>
                          <a:spcPts val="0"/>
                        </a:spcBef>
                        <a:spcAft>
                          <a:spcPts val="0"/>
                        </a:spcAft>
                        <a:buNone/>
                      </a:pPr>
                      <a:r>
                        <a:rPr lang="ko" sz="1300"/>
                        <a:t>플랫폼에 따라 다른 규정</a:t>
                      </a:r>
                      <a:endParaRPr sz="1300"/>
                    </a:p>
                  </a:txBody>
                  <a:tcPr marL="121868" marR="121868" marT="121868" marB="121868"/>
                </a:tc>
                <a:tc>
                  <a:txBody>
                    <a:bodyPr/>
                    <a:lstStyle/>
                    <a:p>
                      <a:pPr marL="0" lvl="0" indent="0" algn="l" rtl="0">
                        <a:spcBef>
                          <a:spcPts val="0"/>
                        </a:spcBef>
                        <a:spcAft>
                          <a:spcPts val="0"/>
                        </a:spcAft>
                        <a:buNone/>
                      </a:pPr>
                      <a:r>
                        <a:rPr lang="ko" sz="1300"/>
                        <a:t>플랫폼마다 다른 제한 기준, 그 것에 따라 달라지는 캐릭터 표현범위</a:t>
                      </a:r>
                      <a:endParaRPr sz="1300"/>
                    </a:p>
                  </a:txBody>
                  <a:tcPr marL="121868" marR="121868" marT="121868" marB="121868"/>
                </a:tc>
                <a:extLst>
                  <a:ext uri="{0D108BD9-81ED-4DB2-BD59-A6C34878D82A}">
                    <a16:rowId xmlns:a16="http://schemas.microsoft.com/office/drawing/2014/main" val="10003"/>
                  </a:ext>
                </a:extLst>
              </a:tr>
              <a:tr h="650031">
                <a:tc>
                  <a:txBody>
                    <a:bodyPr/>
                    <a:lstStyle/>
                    <a:p>
                      <a:pPr marL="0" lvl="0" indent="0" algn="l" rtl="0">
                        <a:spcBef>
                          <a:spcPts val="0"/>
                        </a:spcBef>
                        <a:spcAft>
                          <a:spcPts val="0"/>
                        </a:spcAft>
                        <a:buNone/>
                      </a:pPr>
                      <a:r>
                        <a:rPr lang="ko" sz="1300"/>
                        <a:t>타겟유저</a:t>
                      </a:r>
                      <a:endParaRPr sz="1300"/>
                    </a:p>
                  </a:txBody>
                  <a:tcPr marL="121868" marR="121868" marT="121868" marB="121868"/>
                </a:tc>
                <a:tc>
                  <a:txBody>
                    <a:bodyPr/>
                    <a:lstStyle/>
                    <a:p>
                      <a:pPr marL="0" lvl="0" indent="0" algn="l" rtl="0">
                        <a:spcBef>
                          <a:spcPts val="0"/>
                        </a:spcBef>
                        <a:spcAft>
                          <a:spcPts val="0"/>
                        </a:spcAft>
                        <a:buNone/>
                      </a:pPr>
                      <a:r>
                        <a:rPr lang="ko" sz="1300"/>
                        <a:t>성별,연령별, 문화권 별 경험의 차이</a:t>
                      </a:r>
                      <a:endParaRPr sz="1300"/>
                    </a:p>
                  </a:txBody>
                  <a:tcPr marL="121868" marR="121868" marT="121868" marB="121868"/>
                </a:tc>
                <a:tc>
                  <a:txBody>
                    <a:bodyPr/>
                    <a:lstStyle/>
                    <a:p>
                      <a:pPr marL="0" lvl="0" indent="0" algn="l" rtl="0">
                        <a:spcBef>
                          <a:spcPts val="0"/>
                        </a:spcBef>
                        <a:spcAft>
                          <a:spcPts val="0"/>
                        </a:spcAft>
                        <a:buNone/>
                      </a:pPr>
                      <a:r>
                        <a:rPr lang="ko" sz="1300"/>
                        <a:t>타겟유저에게 거부감이 드는 요소를 포함할 경우 매력을 갖지 못함. 타겟유저마다 호감을 갖는 특징이 다를 수 있음.</a:t>
                      </a:r>
                      <a:endParaRPr sz="1300"/>
                    </a:p>
                  </a:txBody>
                  <a:tcPr marL="121868" marR="121868" marT="121868" marB="121868"/>
                </a:tc>
                <a:extLst>
                  <a:ext uri="{0D108BD9-81ED-4DB2-BD59-A6C34878D82A}">
                    <a16:rowId xmlns:a16="http://schemas.microsoft.com/office/drawing/2014/main" val="10004"/>
                  </a:ext>
                </a:extLst>
              </a:tr>
              <a:tr h="1056325">
                <a:tc>
                  <a:txBody>
                    <a:bodyPr/>
                    <a:lstStyle/>
                    <a:p>
                      <a:pPr marL="0" lvl="0" indent="0" algn="l" rtl="0">
                        <a:spcBef>
                          <a:spcPts val="0"/>
                        </a:spcBef>
                        <a:spcAft>
                          <a:spcPts val="0"/>
                        </a:spcAft>
                        <a:buNone/>
                      </a:pPr>
                      <a:r>
                        <a:rPr lang="ko" sz="1300"/>
                        <a:t>디자인,그래픽</a:t>
                      </a:r>
                      <a:endParaRPr sz="1300"/>
                    </a:p>
                  </a:txBody>
                  <a:tcPr marL="121868" marR="121868" marT="121868" marB="121868"/>
                </a:tc>
                <a:tc>
                  <a:txBody>
                    <a:bodyPr/>
                    <a:lstStyle/>
                    <a:p>
                      <a:pPr marL="0" lvl="0" indent="0" algn="l" rtl="0">
                        <a:spcBef>
                          <a:spcPts val="0"/>
                        </a:spcBef>
                        <a:spcAft>
                          <a:spcPts val="0"/>
                        </a:spcAft>
                        <a:buNone/>
                      </a:pPr>
                      <a:r>
                        <a:rPr lang="ko" sz="1300"/>
                        <a:t>화풍(사실적, 애니메이션 풍, 카툰 등등.), 랜더링 방식(2D, 3D, SD)</a:t>
                      </a:r>
                      <a:endParaRPr sz="1300"/>
                    </a:p>
                  </a:txBody>
                  <a:tcPr marL="121868" marR="121868" marT="121868" marB="121868"/>
                </a:tc>
                <a:tc>
                  <a:txBody>
                    <a:bodyPr/>
                    <a:lstStyle/>
                    <a:p>
                      <a:pPr marL="0" lvl="0" indent="0" algn="l" rtl="0">
                        <a:spcBef>
                          <a:spcPts val="0"/>
                        </a:spcBef>
                        <a:spcAft>
                          <a:spcPts val="0"/>
                        </a:spcAft>
                        <a:buNone/>
                      </a:pPr>
                      <a:r>
                        <a:rPr lang="ko" sz="1300"/>
                        <a:t>유저의 호감을 얻을 수 있는 부분. 시각적인 요소는 큰 영향을 줌.</a:t>
                      </a:r>
                      <a:endParaRPr sz="1300"/>
                    </a:p>
                    <a:p>
                      <a:pPr marL="0" lvl="0" indent="0" algn="l" rtl="0">
                        <a:spcBef>
                          <a:spcPts val="0"/>
                        </a:spcBef>
                        <a:spcAft>
                          <a:spcPts val="0"/>
                        </a:spcAft>
                        <a:buNone/>
                      </a:pPr>
                      <a:r>
                        <a:rPr lang="ko" sz="1300"/>
                        <a:t>게임 장르와 타겟 유저에 따라 다르게 표현되는 부분 존재</a:t>
                      </a:r>
                      <a:endParaRPr sz="1300"/>
                    </a:p>
                    <a:p>
                      <a:pPr marL="0" lvl="0" indent="0" algn="l" rtl="0">
                        <a:spcBef>
                          <a:spcPts val="0"/>
                        </a:spcBef>
                        <a:spcAft>
                          <a:spcPts val="0"/>
                        </a:spcAft>
                        <a:buNone/>
                      </a:pPr>
                      <a:r>
                        <a:rPr lang="ko" sz="1300"/>
                        <a:t>랜더링 방식에 따라 표현의 범위가 제한이 있다.</a:t>
                      </a:r>
                      <a:endParaRPr sz="1300"/>
                    </a:p>
                  </a:txBody>
                  <a:tcPr marL="121868" marR="121868" marT="121868" marB="121868"/>
                </a:tc>
                <a:extLst>
                  <a:ext uri="{0D108BD9-81ED-4DB2-BD59-A6C34878D82A}">
                    <a16:rowId xmlns:a16="http://schemas.microsoft.com/office/drawing/2014/main" val="10005"/>
                  </a:ext>
                </a:extLst>
              </a:tr>
              <a:tr h="650031">
                <a:tc>
                  <a:txBody>
                    <a:bodyPr/>
                    <a:lstStyle/>
                    <a:p>
                      <a:pPr marL="0" lvl="0" indent="0" algn="l" rtl="0">
                        <a:spcBef>
                          <a:spcPts val="0"/>
                        </a:spcBef>
                        <a:spcAft>
                          <a:spcPts val="0"/>
                        </a:spcAft>
                        <a:buClr>
                          <a:schemeClr val="dk1"/>
                        </a:buClr>
                        <a:buSzPts val="1100"/>
                        <a:buFont typeface="Arial"/>
                        <a:buNone/>
                      </a:pPr>
                      <a:r>
                        <a:rPr lang="ko" sz="1300"/>
                        <a:t>스토리</a:t>
                      </a:r>
                      <a:endParaRPr sz="1300"/>
                    </a:p>
                  </a:txBody>
                  <a:tcPr marL="121868" marR="121868" marT="121868" marB="121868"/>
                </a:tc>
                <a:tc>
                  <a:txBody>
                    <a:bodyPr/>
                    <a:lstStyle/>
                    <a:p>
                      <a:pPr marL="0" lvl="0" indent="0" algn="l" rtl="0">
                        <a:spcBef>
                          <a:spcPts val="0"/>
                        </a:spcBef>
                        <a:spcAft>
                          <a:spcPts val="0"/>
                        </a:spcAft>
                        <a:buNone/>
                      </a:pPr>
                      <a:r>
                        <a:rPr lang="ko" sz="1300"/>
                        <a:t>캐릭터의 성격, 게임 내 이야기 비중,</a:t>
                      </a:r>
                      <a:endParaRPr sz="1300"/>
                    </a:p>
                  </a:txBody>
                  <a:tcPr marL="121868" marR="121868" marT="121868" marB="121868"/>
                </a:tc>
                <a:tc>
                  <a:txBody>
                    <a:bodyPr/>
                    <a:lstStyle/>
                    <a:p>
                      <a:pPr marL="0" lvl="0" indent="0" algn="l" rtl="0">
                        <a:spcBef>
                          <a:spcPts val="0"/>
                        </a:spcBef>
                        <a:spcAft>
                          <a:spcPts val="0"/>
                        </a:spcAft>
                        <a:buNone/>
                      </a:pPr>
                      <a:r>
                        <a:rPr lang="ko" sz="1300"/>
                        <a:t>주인공인지, 엑스트라인지, 이야기를 전달하는 화자인지.</a:t>
                      </a:r>
                      <a:endParaRPr sz="1300"/>
                    </a:p>
                    <a:p>
                      <a:pPr marL="0" lvl="0" indent="0" algn="l" rtl="0">
                        <a:spcBef>
                          <a:spcPts val="0"/>
                        </a:spcBef>
                        <a:spcAft>
                          <a:spcPts val="0"/>
                        </a:spcAft>
                        <a:buNone/>
                      </a:pPr>
                      <a:r>
                        <a:rPr lang="ko" sz="1300"/>
                        <a:t>그리고 게임에서 이야기의 비중이 적은지 많은지에 따라</a:t>
                      </a:r>
                      <a:endParaRPr sz="1300"/>
                    </a:p>
                  </a:txBody>
                  <a:tcPr marL="121868" marR="121868" marT="121868" marB="121868"/>
                </a:tc>
                <a:extLst>
                  <a:ext uri="{0D108BD9-81ED-4DB2-BD59-A6C34878D82A}">
                    <a16:rowId xmlns:a16="http://schemas.microsoft.com/office/drawing/2014/main" val="10006"/>
                  </a:ext>
                </a:extLst>
              </a:tr>
              <a:tr h="650031">
                <a:tc>
                  <a:txBody>
                    <a:bodyPr/>
                    <a:lstStyle/>
                    <a:p>
                      <a:pPr marL="0" lvl="0" indent="0" algn="l" rtl="0">
                        <a:spcBef>
                          <a:spcPts val="0"/>
                        </a:spcBef>
                        <a:spcAft>
                          <a:spcPts val="0"/>
                        </a:spcAft>
                        <a:buNone/>
                      </a:pPr>
                      <a:r>
                        <a:rPr lang="ko" sz="1300"/>
                        <a:t>역할</a:t>
                      </a:r>
                      <a:endParaRPr sz="1300"/>
                    </a:p>
                  </a:txBody>
                  <a:tcPr marL="121868" marR="121868" marT="121868" marB="121868"/>
                </a:tc>
                <a:tc>
                  <a:txBody>
                    <a:bodyPr/>
                    <a:lstStyle/>
                    <a:p>
                      <a:pPr marL="0" lvl="0" indent="0" algn="l" rtl="0">
                        <a:spcBef>
                          <a:spcPts val="0"/>
                        </a:spcBef>
                        <a:spcAft>
                          <a:spcPts val="0"/>
                        </a:spcAft>
                        <a:buNone/>
                      </a:pPr>
                      <a:r>
                        <a:rPr lang="ko" sz="1300"/>
                        <a:t>플레이 내에서 캐릭터가 하는 일, </a:t>
                      </a:r>
                      <a:endParaRPr sz="1300"/>
                    </a:p>
                  </a:txBody>
                  <a:tcPr marL="121868" marR="121868" marT="121868" marB="121868"/>
                </a:tc>
                <a:tc>
                  <a:txBody>
                    <a:bodyPr/>
                    <a:lstStyle/>
                    <a:p>
                      <a:pPr marL="0" lvl="0" indent="0" algn="l" rtl="0">
                        <a:spcBef>
                          <a:spcPts val="0"/>
                        </a:spcBef>
                        <a:spcAft>
                          <a:spcPts val="0"/>
                        </a:spcAft>
                        <a:buNone/>
                      </a:pPr>
                      <a:r>
                        <a:rPr lang="ko" sz="1300"/>
                        <a:t>상점 NPC 인지, 판매 물건이 무기인지 방어구인지 등. 플레이와 연관된 부분을 비주얼에 반영하여 캐릭터의 역할을 알기 쉽도록.</a:t>
                      </a:r>
                      <a:endParaRPr sz="1300"/>
                    </a:p>
                  </a:txBody>
                  <a:tcPr marL="121868" marR="121868" marT="121868" marB="121868"/>
                </a:tc>
                <a:extLst>
                  <a:ext uri="{0D108BD9-81ED-4DB2-BD59-A6C34878D82A}">
                    <a16:rowId xmlns:a16="http://schemas.microsoft.com/office/drawing/2014/main" val="10007"/>
                  </a:ext>
                </a:extLst>
              </a:tr>
              <a:tr h="853178">
                <a:tc>
                  <a:txBody>
                    <a:bodyPr/>
                    <a:lstStyle/>
                    <a:p>
                      <a:pPr marL="0" lvl="0" indent="0" algn="l" rtl="0">
                        <a:spcBef>
                          <a:spcPts val="0"/>
                        </a:spcBef>
                        <a:spcAft>
                          <a:spcPts val="0"/>
                        </a:spcAft>
                        <a:buNone/>
                      </a:pPr>
                      <a:r>
                        <a:rPr lang="ko" sz="1300"/>
                        <a:t>차별화</a:t>
                      </a:r>
                      <a:endParaRPr sz="1300"/>
                    </a:p>
                  </a:txBody>
                  <a:tcPr marL="121868" marR="121868" marT="121868" marB="121868"/>
                </a:tc>
                <a:tc>
                  <a:txBody>
                    <a:bodyPr/>
                    <a:lstStyle/>
                    <a:p>
                      <a:pPr marL="0" lvl="0" indent="0" algn="l" rtl="0">
                        <a:spcBef>
                          <a:spcPts val="0"/>
                        </a:spcBef>
                        <a:spcAft>
                          <a:spcPts val="0"/>
                        </a:spcAft>
                        <a:buNone/>
                      </a:pPr>
                      <a:r>
                        <a:rPr lang="ko" sz="1300"/>
                        <a:t>다른 캐릭터와 확연하게 구분되는 이야기적, 비주얼적 요소</a:t>
                      </a:r>
                      <a:endParaRPr sz="1300"/>
                    </a:p>
                    <a:p>
                      <a:pPr marL="0" lvl="0" indent="0" algn="l" rtl="0">
                        <a:spcBef>
                          <a:spcPts val="0"/>
                        </a:spcBef>
                        <a:spcAft>
                          <a:spcPts val="0"/>
                        </a:spcAft>
                        <a:buClr>
                          <a:schemeClr val="dk1"/>
                        </a:buClr>
                        <a:buSzPts val="1100"/>
                        <a:buFont typeface="Arial"/>
                        <a:buNone/>
                      </a:pPr>
                      <a:r>
                        <a:rPr lang="ko" sz="1300">
                          <a:solidFill>
                            <a:schemeClr val="dk1"/>
                          </a:solidFill>
                        </a:rPr>
                        <a:t>기존 상식과는 다른 행동양식을 통해 차별화 (ex : 힘법사)</a:t>
                      </a:r>
                      <a:endParaRPr sz="1300">
                        <a:solidFill>
                          <a:schemeClr val="dk1"/>
                        </a:solidFill>
                      </a:endParaRPr>
                    </a:p>
                    <a:p>
                      <a:pPr marL="0" lvl="0" indent="0" algn="l" rtl="0">
                        <a:spcBef>
                          <a:spcPts val="0"/>
                        </a:spcBef>
                        <a:spcAft>
                          <a:spcPts val="0"/>
                        </a:spcAft>
                        <a:buClr>
                          <a:schemeClr val="dk1"/>
                        </a:buClr>
                        <a:buSzPts val="1100"/>
                        <a:buFont typeface="Arial"/>
                        <a:buNone/>
                      </a:pPr>
                      <a:r>
                        <a:rPr lang="ko" sz="1300">
                          <a:solidFill>
                            <a:schemeClr val="dk1"/>
                          </a:solidFill>
                        </a:rPr>
                        <a:t>게임을 다시 떠올리게 하는 하나의 매개체로 사용</a:t>
                      </a:r>
                      <a:endParaRPr sz="1300">
                        <a:solidFill>
                          <a:schemeClr val="dk1"/>
                        </a:solidFill>
                      </a:endParaRPr>
                    </a:p>
                  </a:txBody>
                  <a:tcPr marL="121868" marR="121868" marT="121868" marB="121868"/>
                </a:tc>
                <a:tc>
                  <a:txBody>
                    <a:bodyPr/>
                    <a:lstStyle/>
                    <a:p>
                      <a:pPr marL="0" lvl="0" indent="0" algn="l" rtl="0">
                        <a:spcBef>
                          <a:spcPts val="0"/>
                        </a:spcBef>
                        <a:spcAft>
                          <a:spcPts val="0"/>
                        </a:spcAft>
                        <a:buNone/>
                      </a:pPr>
                      <a:r>
                        <a:rPr lang="ko" sz="1300"/>
                        <a:t>이야기// 성격, 말투 등 인물의 내적인 요소로</a:t>
                      </a:r>
                      <a:endParaRPr sz="1300"/>
                    </a:p>
                    <a:p>
                      <a:pPr marL="0" lvl="0" indent="0" algn="l" rtl="0">
                        <a:spcBef>
                          <a:spcPts val="0"/>
                        </a:spcBef>
                        <a:spcAft>
                          <a:spcPts val="0"/>
                        </a:spcAft>
                        <a:buNone/>
                      </a:pPr>
                      <a:r>
                        <a:rPr lang="ko" sz="1300"/>
                        <a:t>비주얼// 기존에 겪</a:t>
                      </a:r>
                      <a:endParaRPr sz="1300"/>
                    </a:p>
                    <a:p>
                      <a:pPr marL="0" lvl="0" indent="0" algn="l" rtl="0">
                        <a:spcBef>
                          <a:spcPts val="0"/>
                        </a:spcBef>
                        <a:spcAft>
                          <a:spcPts val="0"/>
                        </a:spcAft>
                        <a:buNone/>
                      </a:pPr>
                      <a:r>
                        <a:rPr lang="ko" sz="1300"/>
                        <a:t>유저에게 인상? 기억을 남긴다?</a:t>
                      </a:r>
                      <a:endParaRPr sz="1300"/>
                    </a:p>
                  </a:txBody>
                  <a:tcPr marL="121868" marR="121868" marT="121868" marB="121868"/>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44641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0"/>
          <p:cNvSpPr txBox="1">
            <a:spLocks noGrp="1"/>
          </p:cNvSpPr>
          <p:nvPr>
            <p:ph type="body" idx="1"/>
          </p:nvPr>
        </p:nvSpPr>
        <p:spPr>
          <a:xfrm>
            <a:off x="415493" y="1538713"/>
            <a:ext cx="11357841" cy="4554014"/>
          </a:xfrm>
          <a:prstGeom prst="rect">
            <a:avLst/>
          </a:prstGeom>
        </p:spPr>
        <p:txBody>
          <a:bodyPr spcFirstLastPara="1" wrap="square" lIns="121868" tIns="121868" rIns="121868" bIns="121868" anchor="t" anchorCtr="0">
            <a:noAutofit/>
          </a:bodyPr>
          <a:lstStyle/>
          <a:p>
            <a:pPr marL="0" indent="0">
              <a:buClr>
                <a:schemeClr val="dk1"/>
              </a:buClr>
              <a:buSzPts val="1100"/>
              <a:buNone/>
            </a:pPr>
            <a:r>
              <a:rPr lang="ko" altLang="en-US" sz="1466" dirty="0">
                <a:solidFill>
                  <a:schemeClr val="dk1"/>
                </a:solidFill>
              </a:rPr>
              <a:t>캐릭터마다 다른 </a:t>
            </a:r>
            <a:r>
              <a:rPr lang="en-US" altLang="ko" sz="1466" dirty="0">
                <a:solidFill>
                  <a:schemeClr val="dk1"/>
                </a:solidFill>
              </a:rPr>
              <a:t>OST</a:t>
            </a:r>
            <a:r>
              <a:rPr lang="ko" altLang="en-US" sz="1466" dirty="0">
                <a:solidFill>
                  <a:schemeClr val="dk1"/>
                </a:solidFill>
              </a:rPr>
              <a:t>는 캐릭터성을 알리는데 강점에 속함</a:t>
            </a:r>
            <a:endParaRPr sz="1466" dirty="0">
              <a:solidFill>
                <a:schemeClr val="dk1"/>
              </a:solidFill>
            </a:endParaRPr>
          </a:p>
          <a:p>
            <a:pPr marL="0" indent="0">
              <a:buClr>
                <a:schemeClr val="dk1"/>
              </a:buClr>
              <a:buSzPts val="1100"/>
              <a:buNone/>
            </a:pPr>
            <a:endParaRPr sz="1466" dirty="0">
              <a:solidFill>
                <a:schemeClr val="dk1"/>
              </a:solidFill>
            </a:endParaRPr>
          </a:p>
          <a:p>
            <a:pPr marL="0" indent="0">
              <a:buClr>
                <a:schemeClr val="dk1"/>
              </a:buClr>
              <a:buSzPts val="1100"/>
              <a:buNone/>
            </a:pPr>
            <a:r>
              <a:rPr lang="ko" altLang="en-US" sz="1466" dirty="0">
                <a:solidFill>
                  <a:schemeClr val="dk1"/>
                </a:solidFill>
              </a:rPr>
              <a:t>그래픽적인 요소가 매우 중요 </a:t>
            </a:r>
            <a:endParaRPr sz="1466" dirty="0">
              <a:solidFill>
                <a:schemeClr val="dk1"/>
              </a:solidFill>
            </a:endParaRPr>
          </a:p>
          <a:p>
            <a:pPr marL="0" indent="0">
              <a:buClr>
                <a:schemeClr val="dk1"/>
              </a:buClr>
              <a:buSzPts val="1100"/>
              <a:buNone/>
            </a:pPr>
            <a:endParaRPr sz="1466" dirty="0">
              <a:solidFill>
                <a:schemeClr val="dk1"/>
              </a:solidFill>
            </a:endParaRPr>
          </a:p>
          <a:p>
            <a:pPr marL="0" indent="0">
              <a:buClr>
                <a:schemeClr val="dk1"/>
              </a:buClr>
              <a:buSzPts val="1100"/>
              <a:buNone/>
            </a:pPr>
            <a:r>
              <a:rPr lang="ko" altLang="en-US" sz="1466" dirty="0">
                <a:solidFill>
                  <a:schemeClr val="dk1"/>
                </a:solidFill>
              </a:rPr>
              <a:t>게임성 </a:t>
            </a:r>
            <a:r>
              <a:rPr lang="en-US" altLang="ko" sz="1466" dirty="0">
                <a:solidFill>
                  <a:schemeClr val="dk1"/>
                </a:solidFill>
              </a:rPr>
              <a:t>&gt; </a:t>
            </a:r>
            <a:r>
              <a:rPr lang="ko" altLang="en-US" sz="1466" dirty="0">
                <a:solidFill>
                  <a:schemeClr val="dk1"/>
                </a:solidFill>
              </a:rPr>
              <a:t>캐릭터성</a:t>
            </a:r>
            <a:endParaRPr sz="1466" dirty="0">
              <a:solidFill>
                <a:schemeClr val="dk1"/>
              </a:solidFill>
            </a:endParaRPr>
          </a:p>
          <a:p>
            <a:pPr marL="0" indent="0">
              <a:buClr>
                <a:schemeClr val="dk1"/>
              </a:buClr>
              <a:buSzPts val="1100"/>
              <a:buNone/>
            </a:pPr>
            <a:endParaRPr sz="1466" dirty="0">
              <a:solidFill>
                <a:schemeClr val="dk1"/>
              </a:solidFill>
            </a:endParaRPr>
          </a:p>
          <a:p>
            <a:pPr marL="0" indent="0">
              <a:buClr>
                <a:schemeClr val="dk1"/>
              </a:buClr>
              <a:buSzPts val="1100"/>
              <a:buNone/>
            </a:pPr>
            <a:r>
              <a:rPr lang="en-US" altLang="ko" sz="1466" dirty="0">
                <a:solidFill>
                  <a:schemeClr val="dk1"/>
                </a:solidFill>
              </a:rPr>
              <a:t>: </a:t>
            </a:r>
            <a:r>
              <a:rPr lang="ko" altLang="en-US" sz="1466" dirty="0">
                <a:solidFill>
                  <a:schemeClr val="dk1"/>
                </a:solidFill>
              </a:rPr>
              <a:t>캐릭터로 게임을 시작을 할 수 있지만 오래 하기 위해서는 게임성이 중요하다</a:t>
            </a:r>
            <a:r>
              <a:rPr lang="en-US" altLang="ko" sz="1466" dirty="0">
                <a:solidFill>
                  <a:schemeClr val="dk1"/>
                </a:solidFill>
              </a:rPr>
              <a:t>.</a:t>
            </a:r>
            <a:endParaRPr sz="1466" dirty="0">
              <a:solidFill>
                <a:schemeClr val="dk1"/>
              </a:solidFill>
            </a:endParaRPr>
          </a:p>
          <a:p>
            <a:pPr marL="0" indent="0">
              <a:buClr>
                <a:schemeClr val="dk1"/>
              </a:buClr>
              <a:buSzPts val="1100"/>
              <a:buNone/>
            </a:pPr>
            <a:endParaRPr sz="1466" dirty="0">
              <a:solidFill>
                <a:schemeClr val="dk1"/>
              </a:solidFill>
            </a:endParaRPr>
          </a:p>
          <a:p>
            <a:pPr marL="0" indent="0">
              <a:buNone/>
            </a:pPr>
            <a:r>
              <a:rPr lang="ko" altLang="en-US" sz="1466" dirty="0">
                <a:solidFill>
                  <a:schemeClr val="dk1"/>
                </a:solidFill>
              </a:rPr>
              <a:t>장르 </a:t>
            </a:r>
            <a:r>
              <a:rPr lang="en-US" altLang="ko" sz="1466" dirty="0">
                <a:solidFill>
                  <a:schemeClr val="dk1"/>
                </a:solidFill>
              </a:rPr>
              <a:t>/ </a:t>
            </a:r>
            <a:r>
              <a:rPr lang="ko" altLang="en-US" sz="1466" dirty="0">
                <a:solidFill>
                  <a:schemeClr val="dk1"/>
                </a:solidFill>
              </a:rPr>
              <a:t>타겟</a:t>
            </a:r>
            <a:r>
              <a:rPr lang="en-US" altLang="ko" sz="1466" dirty="0">
                <a:solidFill>
                  <a:schemeClr val="dk1"/>
                </a:solidFill>
              </a:rPr>
              <a:t>(</a:t>
            </a:r>
            <a:r>
              <a:rPr lang="ko" altLang="en-US" sz="1466" dirty="0">
                <a:solidFill>
                  <a:schemeClr val="dk1"/>
                </a:solidFill>
              </a:rPr>
              <a:t>연령</a:t>
            </a:r>
            <a:r>
              <a:rPr lang="en-US" altLang="ko" sz="1466" dirty="0">
                <a:solidFill>
                  <a:schemeClr val="dk1"/>
                </a:solidFill>
              </a:rPr>
              <a:t>, </a:t>
            </a:r>
            <a:r>
              <a:rPr lang="ko" altLang="en-US" sz="1466" dirty="0">
                <a:solidFill>
                  <a:schemeClr val="dk1"/>
                </a:solidFill>
              </a:rPr>
              <a:t>경험</a:t>
            </a:r>
            <a:r>
              <a:rPr lang="en-US" altLang="ko" sz="1466" dirty="0">
                <a:solidFill>
                  <a:schemeClr val="dk1"/>
                </a:solidFill>
              </a:rPr>
              <a:t>, </a:t>
            </a:r>
            <a:r>
              <a:rPr lang="ko" altLang="en-US" sz="1466" dirty="0">
                <a:solidFill>
                  <a:schemeClr val="dk1"/>
                </a:solidFill>
              </a:rPr>
              <a:t>문화</a:t>
            </a:r>
            <a:r>
              <a:rPr lang="en-US" altLang="ko" sz="1466" dirty="0">
                <a:solidFill>
                  <a:schemeClr val="dk1"/>
                </a:solidFill>
              </a:rPr>
              <a:t>) / </a:t>
            </a:r>
            <a:r>
              <a:rPr lang="ko" altLang="en-US" sz="1466" dirty="0">
                <a:solidFill>
                  <a:schemeClr val="dk1"/>
                </a:solidFill>
              </a:rPr>
              <a:t>플랫폼 </a:t>
            </a:r>
            <a:r>
              <a:rPr lang="en-US" altLang="ko" sz="1466" dirty="0">
                <a:solidFill>
                  <a:schemeClr val="dk1"/>
                </a:solidFill>
              </a:rPr>
              <a:t>/ </a:t>
            </a:r>
            <a:r>
              <a:rPr lang="ko" altLang="en-US" sz="1466" dirty="0">
                <a:solidFill>
                  <a:schemeClr val="dk1"/>
                </a:solidFill>
              </a:rPr>
              <a:t>세계관 </a:t>
            </a:r>
            <a:endParaRPr sz="1466" dirty="0">
              <a:solidFill>
                <a:schemeClr val="dk1"/>
              </a:solidFill>
            </a:endParaRPr>
          </a:p>
          <a:p>
            <a:pPr marL="0" indent="0">
              <a:buNone/>
            </a:pPr>
            <a:r>
              <a:rPr lang="ko" altLang="en-US" sz="1466" dirty="0">
                <a:solidFill>
                  <a:schemeClr val="dk1"/>
                </a:solidFill>
              </a:rPr>
              <a:t>캐릭터</a:t>
            </a:r>
            <a:r>
              <a:rPr lang="en-US" altLang="ko" sz="1466" dirty="0">
                <a:solidFill>
                  <a:schemeClr val="dk1"/>
                </a:solidFill>
              </a:rPr>
              <a:t>(</a:t>
            </a:r>
            <a:r>
              <a:rPr lang="ko" altLang="en-US" sz="1466" dirty="0">
                <a:solidFill>
                  <a:schemeClr val="dk1"/>
                </a:solidFill>
              </a:rPr>
              <a:t>외모 </a:t>
            </a:r>
            <a:r>
              <a:rPr lang="en-US" altLang="ko" sz="1466" dirty="0">
                <a:solidFill>
                  <a:schemeClr val="dk1"/>
                </a:solidFill>
              </a:rPr>
              <a:t>/ </a:t>
            </a:r>
            <a:r>
              <a:rPr lang="ko" altLang="en-US" sz="1466" dirty="0">
                <a:solidFill>
                  <a:schemeClr val="dk1"/>
                </a:solidFill>
              </a:rPr>
              <a:t>성격 </a:t>
            </a:r>
            <a:r>
              <a:rPr lang="en-US" altLang="ko" sz="1466" dirty="0">
                <a:solidFill>
                  <a:schemeClr val="dk1"/>
                </a:solidFill>
              </a:rPr>
              <a:t>/ </a:t>
            </a:r>
            <a:r>
              <a:rPr lang="ko" altLang="en-US" sz="1466" dirty="0">
                <a:solidFill>
                  <a:schemeClr val="dk1"/>
                </a:solidFill>
              </a:rPr>
              <a:t>말투 </a:t>
            </a:r>
            <a:r>
              <a:rPr lang="en-US" altLang="ko" sz="1466" dirty="0">
                <a:solidFill>
                  <a:schemeClr val="dk1"/>
                </a:solidFill>
              </a:rPr>
              <a:t>/ </a:t>
            </a:r>
            <a:r>
              <a:rPr lang="ko" altLang="en-US" sz="1466" dirty="0">
                <a:solidFill>
                  <a:schemeClr val="dk1"/>
                </a:solidFill>
              </a:rPr>
              <a:t>의상 </a:t>
            </a:r>
            <a:r>
              <a:rPr lang="en-US" altLang="ko" sz="1466" dirty="0">
                <a:solidFill>
                  <a:schemeClr val="dk1"/>
                </a:solidFill>
              </a:rPr>
              <a:t>/ </a:t>
            </a:r>
            <a:r>
              <a:rPr lang="ko" altLang="en-US" sz="1466" dirty="0">
                <a:solidFill>
                  <a:schemeClr val="dk1"/>
                </a:solidFill>
              </a:rPr>
              <a:t>배경 스토리 </a:t>
            </a:r>
            <a:r>
              <a:rPr lang="en-US" altLang="ko" sz="1466" dirty="0">
                <a:solidFill>
                  <a:schemeClr val="dk1"/>
                </a:solidFill>
              </a:rPr>
              <a:t>/ </a:t>
            </a:r>
            <a:r>
              <a:rPr lang="ko" altLang="en-US" sz="1466" dirty="0">
                <a:solidFill>
                  <a:schemeClr val="dk1"/>
                </a:solidFill>
              </a:rPr>
              <a:t>사건 </a:t>
            </a:r>
            <a:r>
              <a:rPr lang="en-US" altLang="ko" sz="1466" dirty="0">
                <a:solidFill>
                  <a:schemeClr val="dk1"/>
                </a:solidFill>
              </a:rPr>
              <a:t>/ </a:t>
            </a:r>
            <a:r>
              <a:rPr lang="ko" altLang="en-US" sz="1466" dirty="0">
                <a:solidFill>
                  <a:schemeClr val="dk1"/>
                </a:solidFill>
              </a:rPr>
              <a:t>역할 </a:t>
            </a:r>
            <a:r>
              <a:rPr lang="en-US" altLang="ko" sz="1466" dirty="0">
                <a:solidFill>
                  <a:schemeClr val="dk1"/>
                </a:solidFill>
              </a:rPr>
              <a:t>/ </a:t>
            </a:r>
            <a:r>
              <a:rPr lang="ko" altLang="en-US" sz="1466" dirty="0">
                <a:solidFill>
                  <a:schemeClr val="dk1"/>
                </a:solidFill>
              </a:rPr>
              <a:t>성능</a:t>
            </a:r>
            <a:r>
              <a:rPr lang="en-US" altLang="ko" sz="1466" dirty="0">
                <a:solidFill>
                  <a:schemeClr val="dk1"/>
                </a:solidFill>
              </a:rPr>
              <a:t>)-&gt; </a:t>
            </a:r>
            <a:r>
              <a:rPr lang="ko" altLang="en-US" sz="1466" dirty="0">
                <a:solidFill>
                  <a:schemeClr val="dk1"/>
                </a:solidFill>
              </a:rPr>
              <a:t>개성 </a:t>
            </a:r>
            <a:endParaRPr lang="en-US" altLang="ko" sz="1466" dirty="0">
              <a:solidFill>
                <a:schemeClr val="dk1"/>
              </a:solidFill>
            </a:endParaRPr>
          </a:p>
          <a:p>
            <a:pPr marL="0" indent="0">
              <a:buNone/>
            </a:pPr>
            <a:endParaRPr lang="en-US" sz="1466" dirty="0">
              <a:solidFill>
                <a:schemeClr val="dk1"/>
              </a:solidFill>
            </a:endParaRPr>
          </a:p>
          <a:p>
            <a:pPr marL="0" indent="0">
              <a:buNone/>
            </a:pPr>
            <a:r>
              <a:rPr lang="ko-KR" altLang="en-US" sz="1466" dirty="0"/>
              <a:t>캐릭터 제작에 들어가야 하는 요소</a:t>
            </a:r>
          </a:p>
          <a:p>
            <a:pPr marL="0" indent="0">
              <a:spcBef>
                <a:spcPts val="2133"/>
              </a:spcBef>
              <a:spcAft>
                <a:spcPts val="2133"/>
              </a:spcAft>
              <a:buNone/>
            </a:pPr>
            <a:r>
              <a:rPr lang="ko-KR" altLang="en-US" sz="1466" dirty="0"/>
              <a:t>각 요소에 중점이 되는 부분</a:t>
            </a:r>
          </a:p>
        </p:txBody>
      </p:sp>
      <p:graphicFrame>
        <p:nvGraphicFramePr>
          <p:cNvPr id="4" name="Google Shape;207;p32"/>
          <p:cNvGraphicFramePr/>
          <p:nvPr>
            <p:extLst>
              <p:ext uri="{D42A27DB-BD31-4B8C-83A1-F6EECF244321}">
                <p14:modId xmlns:p14="http://schemas.microsoft.com/office/powerpoint/2010/main" val="1466426005"/>
              </p:ext>
            </p:extLst>
          </p:nvPr>
        </p:nvGraphicFramePr>
        <p:xfrm>
          <a:off x="8590041" y="359046"/>
          <a:ext cx="2270309" cy="5912393"/>
        </p:xfrm>
        <a:graphic>
          <a:graphicData uri="http://schemas.openxmlformats.org/drawingml/2006/table">
            <a:tbl>
              <a:tblPr>
                <a:noFill/>
              </a:tblPr>
              <a:tblGrid>
                <a:gridCol w="2270309">
                  <a:extLst>
                    <a:ext uri="{9D8B030D-6E8A-4147-A177-3AD203B41FA5}">
                      <a16:colId xmlns:a16="http://schemas.microsoft.com/office/drawing/2014/main" val="20000"/>
                    </a:ext>
                  </a:extLst>
                </a:gridCol>
              </a:tblGrid>
              <a:tr h="426616">
                <a:tc>
                  <a:txBody>
                    <a:bodyPr/>
                    <a:lstStyle/>
                    <a:p>
                      <a:pPr marL="0" lvl="0" indent="0" algn="l" rtl="0">
                        <a:spcBef>
                          <a:spcPts val="0"/>
                        </a:spcBef>
                        <a:spcAft>
                          <a:spcPts val="0"/>
                        </a:spcAft>
                        <a:buClr>
                          <a:schemeClr val="dk1"/>
                        </a:buClr>
                        <a:buSzPts val="1100"/>
                        <a:buFont typeface="Arial"/>
                        <a:buNone/>
                      </a:pPr>
                      <a:r>
                        <a:rPr lang="ko" sz="1200">
                          <a:solidFill>
                            <a:schemeClr val="dk1"/>
                          </a:solidFill>
                        </a:rPr>
                        <a:t>게임의 장르, 컨셉, 타겟 유저</a:t>
                      </a:r>
                      <a:endParaRPr sz="1200"/>
                    </a:p>
                  </a:txBody>
                  <a:tcPr marL="121868" marR="121868" marT="121868" marB="121868"/>
                </a:tc>
                <a:extLst>
                  <a:ext uri="{0D108BD9-81ED-4DB2-BD59-A6C34878D82A}">
                    <a16:rowId xmlns:a16="http://schemas.microsoft.com/office/drawing/2014/main" val="10000"/>
                  </a:ext>
                </a:extLst>
              </a:tr>
              <a:tr h="792376">
                <a:tc>
                  <a:txBody>
                    <a:bodyPr/>
                    <a:lstStyle/>
                    <a:p>
                      <a:pPr marL="0" lvl="0" indent="0" algn="l" rtl="0">
                        <a:spcBef>
                          <a:spcPts val="0"/>
                        </a:spcBef>
                        <a:spcAft>
                          <a:spcPts val="0"/>
                        </a:spcAft>
                        <a:buNone/>
                      </a:pPr>
                      <a:r>
                        <a:rPr lang="ko" sz="1200">
                          <a:solidFill>
                            <a:schemeClr val="dk1"/>
                          </a:solidFill>
                        </a:rPr>
                        <a:t>플랫폼, 플레이방식,  캐릭터가 게임에 잘녹아들어야됨, 장르</a:t>
                      </a:r>
                      <a:endParaRPr sz="1200"/>
                    </a:p>
                  </a:txBody>
                  <a:tcPr marL="121868" marR="121868" marT="121868" marB="121868"/>
                </a:tc>
                <a:extLst>
                  <a:ext uri="{0D108BD9-81ED-4DB2-BD59-A6C34878D82A}">
                    <a16:rowId xmlns:a16="http://schemas.microsoft.com/office/drawing/2014/main" val="10001"/>
                  </a:ext>
                </a:extLst>
              </a:tr>
              <a:tr h="792376">
                <a:tc>
                  <a:txBody>
                    <a:bodyPr/>
                    <a:lstStyle/>
                    <a:p>
                      <a:pPr marL="0" lvl="0" indent="0" algn="l" rtl="0">
                        <a:spcBef>
                          <a:spcPts val="0"/>
                        </a:spcBef>
                        <a:spcAft>
                          <a:spcPts val="0"/>
                        </a:spcAft>
                        <a:buNone/>
                      </a:pPr>
                      <a:r>
                        <a:rPr lang="ko" sz="1200" dirty="0">
                          <a:solidFill>
                            <a:schemeClr val="dk1"/>
                          </a:solidFill>
                        </a:rPr>
                        <a:t>타겟 유저, 이야기와 캐릭터 성능 특징 고려. 명확한 차별화 포인트 부여.</a:t>
                      </a:r>
                      <a:endParaRPr sz="1200" dirty="0"/>
                    </a:p>
                  </a:txBody>
                  <a:tcPr marL="121868" marR="121868" marT="121868" marB="121868"/>
                </a:tc>
                <a:extLst>
                  <a:ext uri="{0D108BD9-81ED-4DB2-BD59-A6C34878D82A}">
                    <a16:rowId xmlns:a16="http://schemas.microsoft.com/office/drawing/2014/main" val="10002"/>
                  </a:ext>
                </a:extLst>
              </a:tr>
              <a:tr h="1341016">
                <a:tc>
                  <a:txBody>
                    <a:bodyPr/>
                    <a:lstStyle/>
                    <a:p>
                      <a:pPr marL="0" lvl="0" indent="0" algn="l" rtl="0">
                        <a:spcBef>
                          <a:spcPts val="0"/>
                        </a:spcBef>
                        <a:spcAft>
                          <a:spcPts val="0"/>
                        </a:spcAft>
                        <a:buClr>
                          <a:schemeClr val="dk1"/>
                        </a:buClr>
                        <a:buSzPts val="1100"/>
                        <a:buFont typeface="Arial"/>
                        <a:buNone/>
                      </a:pPr>
                      <a:r>
                        <a:rPr lang="ko" sz="1200">
                          <a:solidFill>
                            <a:schemeClr val="dk1"/>
                          </a:solidFill>
                        </a:rPr>
                        <a:t>게임장르에 따른 플레이어 캐릭터 설정, 캐릭터 수집적인 요소를 위해서 각 캐릭터마다 다양한 캐릭터성을 부여, 세계관을 통한 개연성</a:t>
                      </a:r>
                      <a:endParaRPr sz="1200">
                        <a:solidFill>
                          <a:schemeClr val="dk1"/>
                        </a:solidFill>
                      </a:endParaRPr>
                    </a:p>
                    <a:p>
                      <a:pPr marL="0" lvl="0" indent="0" algn="l" rtl="0">
                        <a:spcBef>
                          <a:spcPts val="0"/>
                        </a:spcBef>
                        <a:spcAft>
                          <a:spcPts val="0"/>
                        </a:spcAft>
                        <a:buClr>
                          <a:schemeClr val="dk1"/>
                        </a:buClr>
                        <a:buSzPts val="1100"/>
                        <a:buFont typeface="Arial"/>
                        <a:buNone/>
                      </a:pPr>
                      <a:r>
                        <a:rPr lang="ko" sz="1200">
                          <a:solidFill>
                            <a:schemeClr val="dk1"/>
                          </a:solidFill>
                        </a:rPr>
                        <a:t>현실성보다는 개연성 중요</a:t>
                      </a:r>
                      <a:endParaRPr sz="1200"/>
                    </a:p>
                  </a:txBody>
                  <a:tcPr marL="121868" marR="121868" marT="121868" marB="121868"/>
                </a:tc>
                <a:extLst>
                  <a:ext uri="{0D108BD9-81ED-4DB2-BD59-A6C34878D82A}">
                    <a16:rowId xmlns:a16="http://schemas.microsoft.com/office/drawing/2014/main" val="10003"/>
                  </a:ext>
                </a:extLst>
              </a:tr>
              <a:tr h="792376">
                <a:tc>
                  <a:txBody>
                    <a:bodyPr/>
                    <a:lstStyle/>
                    <a:p>
                      <a:pPr marL="0" lvl="0" indent="0" algn="l" rtl="0">
                        <a:spcBef>
                          <a:spcPts val="0"/>
                        </a:spcBef>
                        <a:spcAft>
                          <a:spcPts val="0"/>
                        </a:spcAft>
                        <a:buClr>
                          <a:schemeClr val="dk1"/>
                        </a:buClr>
                        <a:buSzPts val="1100"/>
                        <a:buFont typeface="Arial"/>
                        <a:buNone/>
                      </a:pPr>
                      <a:r>
                        <a:rPr lang="ko" sz="1200">
                          <a:solidFill>
                            <a:schemeClr val="dk1"/>
                          </a:solidFill>
                        </a:rPr>
                        <a:t>비주얼, 월드, 스토리를 만들고 있을 때, 게임 컨셉에 따라 현실성과 개연성 조절한다.</a:t>
                      </a:r>
                      <a:endParaRPr sz="1200"/>
                    </a:p>
                  </a:txBody>
                  <a:tcPr marL="121868" marR="121868" marT="121868" marB="121868"/>
                </a:tc>
                <a:extLst>
                  <a:ext uri="{0D108BD9-81ED-4DB2-BD59-A6C34878D82A}">
                    <a16:rowId xmlns:a16="http://schemas.microsoft.com/office/drawing/2014/main" val="10004"/>
                  </a:ext>
                </a:extLst>
              </a:tr>
              <a:tr h="975257">
                <a:tc>
                  <a:txBody>
                    <a:bodyPr/>
                    <a:lstStyle/>
                    <a:p>
                      <a:pPr marL="0" lvl="0" indent="0" algn="l" rtl="0">
                        <a:spcBef>
                          <a:spcPts val="0"/>
                        </a:spcBef>
                        <a:spcAft>
                          <a:spcPts val="0"/>
                        </a:spcAft>
                        <a:buNone/>
                      </a:pPr>
                      <a:r>
                        <a:rPr lang="ko" sz="1200">
                          <a:solidFill>
                            <a:schemeClr val="dk1"/>
                          </a:solidFill>
                        </a:rPr>
                        <a:t>플렛폼(pc, 모바일, 콘솔)</a:t>
                      </a:r>
                      <a:endParaRPr sz="1200">
                        <a:solidFill>
                          <a:schemeClr val="dk1"/>
                        </a:solidFill>
                      </a:endParaRPr>
                    </a:p>
                    <a:p>
                      <a:pPr marL="0" lvl="0" indent="0" algn="l" rtl="0">
                        <a:spcBef>
                          <a:spcPts val="0"/>
                        </a:spcBef>
                        <a:spcAft>
                          <a:spcPts val="0"/>
                        </a:spcAft>
                        <a:buNone/>
                      </a:pPr>
                      <a:r>
                        <a:rPr lang="ko" sz="1200">
                          <a:solidFill>
                            <a:schemeClr val="dk1"/>
                          </a:solidFill>
                        </a:rPr>
                        <a:t>세계관</a:t>
                      </a:r>
                      <a:endParaRPr sz="1200">
                        <a:solidFill>
                          <a:schemeClr val="dk1"/>
                        </a:solidFill>
                      </a:endParaRPr>
                    </a:p>
                    <a:p>
                      <a:pPr marL="0" lvl="0" indent="0" algn="l" rtl="0">
                        <a:spcBef>
                          <a:spcPts val="0"/>
                        </a:spcBef>
                        <a:spcAft>
                          <a:spcPts val="0"/>
                        </a:spcAft>
                        <a:buNone/>
                      </a:pPr>
                      <a:r>
                        <a:rPr lang="ko" sz="1200">
                          <a:solidFill>
                            <a:schemeClr val="dk1"/>
                          </a:solidFill>
                        </a:rPr>
                        <a:t>이야기</a:t>
                      </a:r>
                      <a:endParaRPr sz="1200">
                        <a:solidFill>
                          <a:schemeClr val="dk1"/>
                        </a:solidFill>
                      </a:endParaRPr>
                    </a:p>
                    <a:p>
                      <a:pPr marL="0" lvl="0" indent="0" algn="l" rtl="0">
                        <a:spcBef>
                          <a:spcPts val="0"/>
                        </a:spcBef>
                        <a:spcAft>
                          <a:spcPts val="0"/>
                        </a:spcAft>
                        <a:buClr>
                          <a:schemeClr val="dk1"/>
                        </a:buClr>
                        <a:buSzPts val="1100"/>
                        <a:buFont typeface="Arial"/>
                        <a:buNone/>
                      </a:pPr>
                      <a:r>
                        <a:rPr lang="ko" sz="1200">
                          <a:solidFill>
                            <a:schemeClr val="dk1"/>
                          </a:solidFill>
                        </a:rPr>
                        <a:t>플레이 장르(방식)</a:t>
                      </a:r>
                      <a:endParaRPr sz="1200"/>
                    </a:p>
                  </a:txBody>
                  <a:tcPr marL="121868" marR="121868" marT="121868" marB="121868"/>
                </a:tc>
                <a:extLst>
                  <a:ext uri="{0D108BD9-81ED-4DB2-BD59-A6C34878D82A}">
                    <a16:rowId xmlns:a16="http://schemas.microsoft.com/office/drawing/2014/main" val="10005"/>
                  </a:ext>
                </a:extLst>
              </a:tr>
              <a:tr h="792376">
                <a:tc>
                  <a:txBody>
                    <a:bodyPr/>
                    <a:lstStyle/>
                    <a:p>
                      <a:pPr marL="0" lvl="0" indent="0" algn="l" rtl="0">
                        <a:spcBef>
                          <a:spcPts val="0"/>
                        </a:spcBef>
                        <a:spcAft>
                          <a:spcPts val="0"/>
                        </a:spcAft>
                        <a:buNone/>
                      </a:pPr>
                      <a:r>
                        <a:rPr lang="ko" sz="1200" dirty="0">
                          <a:solidFill>
                            <a:schemeClr val="dk1"/>
                          </a:solidFill>
                        </a:rPr>
                        <a:t>캐릭터를 통해 이루고자 하는 것. </a:t>
                      </a:r>
                      <a:endParaRPr sz="1200" dirty="0">
                        <a:solidFill>
                          <a:schemeClr val="dk1"/>
                        </a:solidFill>
                      </a:endParaRPr>
                    </a:p>
                    <a:p>
                      <a:pPr marL="0" lvl="0" indent="0" algn="l" rtl="0">
                        <a:spcBef>
                          <a:spcPts val="0"/>
                        </a:spcBef>
                        <a:spcAft>
                          <a:spcPts val="0"/>
                        </a:spcAft>
                        <a:buNone/>
                      </a:pPr>
                      <a:r>
                        <a:rPr lang="ko" sz="1200" dirty="0">
                          <a:solidFill>
                            <a:schemeClr val="dk1"/>
                          </a:solidFill>
                        </a:rPr>
                        <a:t>목표, 목적.</a:t>
                      </a:r>
                      <a:endParaRPr sz="1200" dirty="0"/>
                    </a:p>
                  </a:txBody>
                  <a:tcPr marL="121868" marR="121868" marT="121868" marB="12186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46032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ko-KR" altLang="en-US" dirty="0"/>
              <a:t>개요</a:t>
            </a:r>
          </a:p>
        </p:txBody>
      </p:sp>
      <p:pic>
        <p:nvPicPr>
          <p:cNvPr id="12" name="내용 개체 틀 11"/>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6742484" y="3862388"/>
            <a:ext cx="1956160" cy="2413000"/>
          </a:xfrm>
        </p:spPr>
      </p:pic>
      <p:sp>
        <p:nvSpPr>
          <p:cNvPr id="8" name="내용 개체 틀 7"/>
          <p:cNvSpPr>
            <a:spLocks noGrp="1"/>
          </p:cNvSpPr>
          <p:nvPr>
            <p:ph sz="quarter" idx="11"/>
          </p:nvPr>
        </p:nvSpPr>
        <p:spPr/>
        <p:txBody>
          <a:bodyPr/>
          <a:lstStyle/>
          <a:p>
            <a:r>
              <a:rPr lang="en-US" altLang="ko-KR" sz="2800" b="1" dirty="0"/>
              <a:t>Character</a:t>
            </a:r>
            <a:endParaRPr lang="en-US" altLang="ko-KR" sz="1100" b="1" dirty="0"/>
          </a:p>
          <a:p>
            <a:pPr>
              <a:lnSpc>
                <a:spcPct val="150000"/>
              </a:lnSpc>
            </a:pPr>
            <a:r>
              <a:rPr lang="ko-KR" altLang="en-US" sz="1100" dirty="0"/>
              <a:t>캐릭터는 </a:t>
            </a:r>
            <a:r>
              <a:rPr lang="en-US" altLang="ko-KR" sz="1100" dirty="0"/>
              <a:t>‘</a:t>
            </a:r>
            <a:r>
              <a:rPr lang="ko-KR" altLang="en-US" sz="1100" dirty="0"/>
              <a:t>사람이나 사물의 성격</a:t>
            </a:r>
            <a:r>
              <a:rPr lang="en-US" altLang="ko-KR" sz="1100" dirty="0"/>
              <a:t>, </a:t>
            </a:r>
            <a:r>
              <a:rPr lang="ko-KR" altLang="en-US" sz="1100" dirty="0"/>
              <a:t>특징 또는 그래픽적인 마크나 알파벳 등의 기호</a:t>
            </a:r>
            <a:r>
              <a:rPr lang="en-US" altLang="ko-KR" sz="1100" dirty="0"/>
              <a:t>, </a:t>
            </a:r>
            <a:r>
              <a:rPr lang="ko-KR" altLang="en-US" sz="1100" dirty="0"/>
              <a:t>활자</a:t>
            </a:r>
            <a:r>
              <a:rPr lang="en-US" altLang="ko-KR" sz="1100" dirty="0"/>
              <a:t>’</a:t>
            </a:r>
            <a:r>
              <a:rPr lang="ko-KR" altLang="en-US" sz="1100" dirty="0"/>
              <a:t>를 말한다</a:t>
            </a:r>
            <a:r>
              <a:rPr lang="en-US" altLang="ko-KR" sz="1100" dirty="0"/>
              <a:t>.</a:t>
            </a:r>
          </a:p>
          <a:p>
            <a:pPr>
              <a:lnSpc>
                <a:spcPct val="150000"/>
              </a:lnSpc>
            </a:pPr>
            <a:r>
              <a:rPr lang="ko-KR" altLang="en-US" sz="1100" dirty="0"/>
              <a:t>이는 넓은 범위의 정의이며 게임</a:t>
            </a:r>
            <a:r>
              <a:rPr lang="en-US" altLang="ko-KR" sz="1100" dirty="0"/>
              <a:t>, </a:t>
            </a:r>
            <a:r>
              <a:rPr lang="ko-KR" altLang="en-US" sz="1100" dirty="0"/>
              <a:t>서브 </a:t>
            </a:r>
            <a:r>
              <a:rPr lang="ko-KR" altLang="en-US" sz="1100" dirty="0" err="1"/>
              <a:t>컬처</a:t>
            </a:r>
            <a:r>
              <a:rPr lang="ko-KR" altLang="en-US" sz="1100" dirty="0"/>
              <a:t> 산업에서는 </a:t>
            </a:r>
            <a:r>
              <a:rPr lang="en-US" altLang="ko-KR" sz="1100" dirty="0"/>
              <a:t>‘</a:t>
            </a:r>
            <a:r>
              <a:rPr lang="ko-KR" altLang="en-US" sz="1100" dirty="0"/>
              <a:t>흥미를 이끌 수 있도록 이름</a:t>
            </a:r>
            <a:r>
              <a:rPr lang="en-US" altLang="ko-KR" sz="1100" dirty="0"/>
              <a:t>, </a:t>
            </a:r>
            <a:r>
              <a:rPr lang="ko-KR" altLang="en-US" sz="1100" dirty="0"/>
              <a:t>성격</a:t>
            </a:r>
            <a:r>
              <a:rPr lang="en-US" altLang="ko-KR" sz="1100" dirty="0"/>
              <a:t>, </a:t>
            </a:r>
            <a:r>
              <a:rPr lang="ko-KR" altLang="en-US" sz="1100" dirty="0"/>
              <a:t>행동 등에 강한 개성이 담겨져 있는 상징물로서 상품화 가치가 있는 것</a:t>
            </a:r>
            <a:r>
              <a:rPr lang="en-US" altLang="ko-KR" sz="1100" dirty="0"/>
              <a:t>’ </a:t>
            </a:r>
            <a:r>
              <a:rPr lang="ko-KR" altLang="en-US" sz="1100" dirty="0"/>
              <a:t>이라 할 수 있다</a:t>
            </a:r>
            <a:r>
              <a:rPr lang="en-US" altLang="ko-KR" sz="1100" dirty="0"/>
              <a:t>.</a:t>
            </a:r>
          </a:p>
          <a:p>
            <a:pPr>
              <a:lnSpc>
                <a:spcPct val="150000"/>
              </a:lnSpc>
            </a:pPr>
            <a:r>
              <a:rPr lang="ko-KR" altLang="en-US" sz="1100" dirty="0"/>
              <a:t>그러므로 캐릭터는 디자인</a:t>
            </a:r>
            <a:r>
              <a:rPr lang="en-US" altLang="ko-KR" sz="1100" dirty="0"/>
              <a:t>, </a:t>
            </a:r>
            <a:r>
              <a:rPr lang="ko-KR" altLang="en-US" sz="1100" dirty="0"/>
              <a:t>이미지 관리</a:t>
            </a:r>
            <a:r>
              <a:rPr lang="en-US" altLang="ko-KR" sz="1100" dirty="0"/>
              <a:t>, </a:t>
            </a:r>
            <a:r>
              <a:rPr lang="ko-KR" altLang="en-US" sz="1100" dirty="0"/>
              <a:t>마케팅 등을 통하여 부가가치가 생성된다고 할 수 있다</a:t>
            </a:r>
            <a:r>
              <a:rPr lang="en-US" altLang="ko-KR" sz="1100" dirty="0"/>
              <a:t>.</a:t>
            </a:r>
          </a:p>
          <a:p>
            <a:pPr>
              <a:lnSpc>
                <a:spcPct val="150000"/>
              </a:lnSpc>
            </a:pPr>
            <a:endParaRPr lang="en-US" altLang="ko-KR" sz="1100" dirty="0"/>
          </a:p>
          <a:p>
            <a:pPr>
              <a:lnSpc>
                <a:spcPct val="150000"/>
              </a:lnSpc>
            </a:pPr>
            <a:r>
              <a:rPr lang="ko-KR" altLang="en-US" sz="1100" dirty="0"/>
              <a:t>이 문서에서는 </a:t>
            </a:r>
            <a:r>
              <a:rPr lang="ko-KR" altLang="en-US" sz="1400" b="1" dirty="0">
                <a:solidFill>
                  <a:srgbClr val="FF0000"/>
                </a:solidFill>
              </a:rPr>
              <a:t>매력적인 캐릭터를 만드는 방법을 정리하는 것이 주요 목표</a:t>
            </a:r>
            <a:r>
              <a:rPr lang="ko-KR" altLang="en-US" sz="1100" dirty="0"/>
              <a:t>이다</a:t>
            </a:r>
            <a:r>
              <a:rPr lang="en-US" altLang="ko-KR" sz="1100" dirty="0"/>
              <a:t>.</a:t>
            </a:r>
          </a:p>
          <a:p>
            <a:pPr>
              <a:lnSpc>
                <a:spcPct val="150000"/>
              </a:lnSpc>
            </a:pPr>
            <a:r>
              <a:rPr lang="ko-KR" altLang="en-US" sz="1100" dirty="0"/>
              <a:t>앞으로의 게임 시장에서 캐릭터의 중요성은 더욱 강조될 것이고</a:t>
            </a:r>
            <a:r>
              <a:rPr lang="en-US" altLang="ko-KR" sz="1100" dirty="0"/>
              <a:t>, </a:t>
            </a:r>
            <a:r>
              <a:rPr lang="ko-KR" altLang="en-US" sz="1100" dirty="0"/>
              <a:t>이는 게임 안에서 적용되는 것 뿐만이 아니라 게임 외적으로도 다양한 긍정적인 효과를 끌어올 수 있기 때문이다</a:t>
            </a:r>
            <a:r>
              <a:rPr lang="en-US" altLang="ko-KR" sz="1100" dirty="0"/>
              <a:t>.</a:t>
            </a:r>
            <a:endParaRPr lang="ko-KR" altLang="en-US" sz="1100" dirty="0"/>
          </a:p>
        </p:txBody>
      </p:sp>
      <p:sp>
        <p:nvSpPr>
          <p:cNvPr id="10" name="텍스트 개체 틀 9"/>
          <p:cNvSpPr>
            <a:spLocks noGrp="1"/>
          </p:cNvSpPr>
          <p:nvPr>
            <p:ph type="body" sz="quarter" idx="13"/>
          </p:nvPr>
        </p:nvSpPr>
        <p:spPr/>
        <p:txBody>
          <a:bodyPr/>
          <a:lstStyle/>
          <a:p>
            <a:pPr algn="ctr"/>
            <a:r>
              <a:rPr lang="ko-KR" altLang="en-US" dirty="0"/>
              <a:t>자신만의 캐릭터를 구축하고 큰 인기를 끌고 있는 </a:t>
            </a:r>
            <a:r>
              <a:rPr lang="en-US" altLang="ko-KR" dirty="0"/>
              <a:t>‘</a:t>
            </a:r>
            <a:r>
              <a:rPr lang="ko-KR" altLang="en-US" dirty="0" err="1"/>
              <a:t>펭수</a:t>
            </a:r>
            <a:r>
              <a:rPr lang="en-US" altLang="ko-KR" dirty="0"/>
              <a:t>’</a:t>
            </a:r>
            <a:endParaRPr lang="ko-KR" altLang="en-US" dirty="0"/>
          </a:p>
        </p:txBody>
      </p:sp>
      <p:sp>
        <p:nvSpPr>
          <p:cNvPr id="11" name="텍스트 개체 틀 10"/>
          <p:cNvSpPr>
            <a:spLocks noGrp="1"/>
          </p:cNvSpPr>
          <p:nvPr>
            <p:ph type="body" sz="quarter" idx="14"/>
          </p:nvPr>
        </p:nvSpPr>
        <p:spPr/>
        <p:txBody>
          <a:bodyPr/>
          <a:lstStyle/>
          <a:p>
            <a:pPr algn="ctr"/>
            <a:r>
              <a:rPr lang="ko-KR" altLang="en-US" dirty="0"/>
              <a:t>게임을 대표하는 캐릭터들</a:t>
            </a:r>
          </a:p>
        </p:txBody>
      </p:sp>
      <p:pic>
        <p:nvPicPr>
          <p:cNvPr id="1026" name="Picture 2" descr="펭수에 대한 이미지 검색결과"/>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1039228" y="3862388"/>
            <a:ext cx="4277894" cy="2413000"/>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0837" y="3985396"/>
            <a:ext cx="2289992" cy="2289992"/>
          </a:xfrm>
          <a:prstGeom prst="rect">
            <a:avLst/>
          </a:prstGeom>
        </p:spPr>
      </p:pic>
    </p:spTree>
    <p:extLst>
      <p:ext uri="{BB962C8B-B14F-4D97-AF65-F5344CB8AC3E}">
        <p14:creationId xmlns:p14="http://schemas.microsoft.com/office/powerpoint/2010/main" val="384794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캐릭터의 필요성</a:t>
            </a:r>
          </a:p>
        </p:txBody>
      </p:sp>
      <p:sp>
        <p:nvSpPr>
          <p:cNvPr id="4" name="내용 개체 틀 3"/>
          <p:cNvSpPr>
            <a:spLocks noGrp="1"/>
          </p:cNvSpPr>
          <p:nvPr>
            <p:ph sz="quarter" idx="11"/>
          </p:nvPr>
        </p:nvSpPr>
        <p:spPr/>
        <p:txBody>
          <a:bodyPr/>
          <a:lstStyle/>
          <a:p>
            <a:pPr>
              <a:lnSpc>
                <a:spcPct val="150000"/>
              </a:lnSpc>
            </a:pPr>
            <a:r>
              <a:rPr lang="ko-KR" altLang="en-US" sz="1200" dirty="0">
                <a:latin typeface="+mn-ea"/>
              </a:rPr>
              <a:t>캐릭터의 사용은 주목</a:t>
            </a:r>
            <a:r>
              <a:rPr lang="en-US" altLang="ko-KR" sz="1200" dirty="0">
                <a:latin typeface="+mn-ea"/>
              </a:rPr>
              <a:t>, </a:t>
            </a:r>
            <a:r>
              <a:rPr lang="ko-KR" altLang="en-US" sz="1200" dirty="0">
                <a:latin typeface="+mn-ea"/>
              </a:rPr>
              <a:t>인지</a:t>
            </a:r>
            <a:r>
              <a:rPr lang="en-US" altLang="ko-KR" sz="1200" dirty="0">
                <a:latin typeface="+mn-ea"/>
              </a:rPr>
              <a:t>, </a:t>
            </a:r>
            <a:r>
              <a:rPr lang="ko-KR" altLang="en-US" sz="1200" dirty="0">
                <a:latin typeface="+mn-ea"/>
              </a:rPr>
              <a:t>이해</a:t>
            </a:r>
            <a:r>
              <a:rPr lang="en-US" altLang="ko-KR" sz="1200" dirty="0">
                <a:latin typeface="+mn-ea"/>
              </a:rPr>
              <a:t>, </a:t>
            </a:r>
            <a:r>
              <a:rPr lang="ko-KR" altLang="en-US" sz="1200" dirty="0">
                <a:latin typeface="+mn-ea"/>
              </a:rPr>
              <a:t>기억 등 인지적 효과와 친근감 등을 불러일으키는 정서적 효과</a:t>
            </a:r>
            <a:r>
              <a:rPr lang="en-US" altLang="ko-KR" sz="1200" dirty="0">
                <a:latin typeface="+mn-ea"/>
              </a:rPr>
              <a:t>, </a:t>
            </a:r>
            <a:r>
              <a:rPr lang="ko-KR" altLang="en-US" sz="1200" dirty="0">
                <a:latin typeface="+mn-ea"/>
              </a:rPr>
              <a:t>캐릭터의 개성을 통해 </a:t>
            </a:r>
            <a:r>
              <a:rPr lang="ko-KR" altLang="en-US" sz="1200" b="1" dirty="0">
                <a:solidFill>
                  <a:srgbClr val="FF0000"/>
                </a:solidFill>
                <a:latin typeface="+mn-ea"/>
              </a:rPr>
              <a:t>회사나 게임에 특정한 이미지를 부여</a:t>
            </a:r>
            <a:r>
              <a:rPr lang="ko-KR" altLang="en-US" sz="1200" dirty="0">
                <a:latin typeface="+mn-ea"/>
              </a:rPr>
              <a:t>하거나 부각시키는 이미지 효과 등 커뮤니케이션의 수단으로 다양한 효용을 갖는다</a:t>
            </a:r>
            <a:r>
              <a:rPr lang="en-US" altLang="ko-KR" sz="1200" dirty="0">
                <a:latin typeface="+mn-ea"/>
              </a:rPr>
              <a:t>.</a:t>
            </a:r>
          </a:p>
          <a:p>
            <a:pPr>
              <a:lnSpc>
                <a:spcPct val="150000"/>
              </a:lnSpc>
            </a:pPr>
            <a:r>
              <a:rPr lang="ko-KR" altLang="en-US" sz="1200" dirty="0">
                <a:latin typeface="+mn-ea"/>
              </a:rPr>
              <a:t>특히나 언어를 사용했을 경우에는 장황하게 설명해야 되는 것들을 </a:t>
            </a:r>
            <a:r>
              <a:rPr lang="ko-KR" altLang="en-US" sz="1200" b="1" dirty="0">
                <a:solidFill>
                  <a:srgbClr val="FF0000"/>
                </a:solidFill>
                <a:latin typeface="+mn-ea"/>
              </a:rPr>
              <a:t>캐릭터는 시각적인 효과를 통하여 보다 신속하면서도 정확하게 전달</a:t>
            </a:r>
            <a:r>
              <a:rPr lang="ko-KR" altLang="en-US" sz="1200" dirty="0">
                <a:latin typeface="+mn-ea"/>
              </a:rPr>
              <a:t>할 수 있기 때문이다</a:t>
            </a:r>
            <a:r>
              <a:rPr lang="en-US" altLang="ko-KR" sz="1200" dirty="0">
                <a:latin typeface="+mn-ea"/>
              </a:rPr>
              <a:t>.</a:t>
            </a:r>
          </a:p>
          <a:p>
            <a:pPr>
              <a:lnSpc>
                <a:spcPct val="150000"/>
              </a:lnSpc>
            </a:pPr>
            <a:r>
              <a:rPr lang="ko-KR" altLang="en-US" sz="1200" dirty="0">
                <a:latin typeface="+mn-ea"/>
              </a:rPr>
              <a:t>유저는 </a:t>
            </a:r>
            <a:r>
              <a:rPr lang="ko-KR" altLang="en-US" sz="1200" b="1" dirty="0">
                <a:solidFill>
                  <a:srgbClr val="FF0000"/>
                </a:solidFill>
                <a:latin typeface="+mn-ea"/>
              </a:rPr>
              <a:t>캐릭터의 성능</a:t>
            </a:r>
            <a:r>
              <a:rPr lang="en-US" altLang="ko-KR" sz="1200" b="1" dirty="0">
                <a:solidFill>
                  <a:srgbClr val="FF0000"/>
                </a:solidFill>
                <a:latin typeface="+mn-ea"/>
              </a:rPr>
              <a:t>, </a:t>
            </a:r>
            <a:r>
              <a:rPr lang="ko-KR" altLang="en-US" sz="1200" b="1" dirty="0">
                <a:solidFill>
                  <a:srgbClr val="FF0000"/>
                </a:solidFill>
                <a:latin typeface="+mn-ea"/>
              </a:rPr>
              <a:t>특성보다 캐릭터의 개성이나 이미지에 일차적으로 주목하여 구매</a:t>
            </a:r>
            <a:r>
              <a:rPr lang="ko-KR" altLang="en-US" sz="1200" dirty="0">
                <a:latin typeface="+mn-ea"/>
              </a:rPr>
              <a:t>하게 되는 경우가 많다</a:t>
            </a:r>
            <a:r>
              <a:rPr lang="en-US" altLang="ko-KR" sz="1200" dirty="0">
                <a:latin typeface="+mn-ea"/>
              </a:rPr>
              <a:t>.</a:t>
            </a:r>
          </a:p>
          <a:p>
            <a:pPr>
              <a:lnSpc>
                <a:spcPct val="150000"/>
              </a:lnSpc>
            </a:pPr>
            <a:r>
              <a:rPr lang="ko-KR" altLang="en-US" sz="1200" dirty="0">
                <a:latin typeface="+mn-ea"/>
              </a:rPr>
              <a:t>이렇게 한 번 구매를 하게 되면 연속적인 </a:t>
            </a:r>
            <a:r>
              <a:rPr lang="ko-KR" altLang="en-US" sz="1200" dirty="0" err="1">
                <a:latin typeface="+mn-ea"/>
              </a:rPr>
              <a:t>수집성</a:t>
            </a:r>
            <a:r>
              <a:rPr lang="ko-KR" altLang="en-US" sz="1200" dirty="0">
                <a:latin typeface="+mn-ea"/>
              </a:rPr>
              <a:t> 구매를 유도하여 매출에 큰 증대를 가져다 주기도 한다</a:t>
            </a:r>
            <a:r>
              <a:rPr lang="en-US" altLang="ko-KR" sz="1200" dirty="0">
                <a:latin typeface="+mn-ea"/>
              </a:rPr>
              <a:t>. </a:t>
            </a:r>
            <a:r>
              <a:rPr lang="ko-KR" altLang="en-US" sz="1200" dirty="0">
                <a:latin typeface="+mn-ea"/>
              </a:rPr>
              <a:t>즉</a:t>
            </a:r>
            <a:r>
              <a:rPr lang="en-US" altLang="ko-KR" sz="1200" dirty="0">
                <a:latin typeface="+mn-ea"/>
              </a:rPr>
              <a:t>, </a:t>
            </a:r>
            <a:r>
              <a:rPr lang="ko-KR" altLang="en-US" sz="1200" dirty="0">
                <a:latin typeface="+mn-ea"/>
              </a:rPr>
              <a:t>하나의 마케팅 </a:t>
            </a:r>
            <a:r>
              <a:rPr lang="ko-KR" altLang="en-US" sz="1200" dirty="0" err="1">
                <a:latin typeface="+mn-ea"/>
              </a:rPr>
              <a:t>전술로써도</a:t>
            </a:r>
            <a:r>
              <a:rPr lang="ko-KR" altLang="en-US" sz="1200" dirty="0">
                <a:latin typeface="+mn-ea"/>
              </a:rPr>
              <a:t> 캐릭터는 필요하다</a:t>
            </a:r>
            <a:r>
              <a:rPr lang="en-US" altLang="ko-KR" sz="1200" dirty="0">
                <a:latin typeface="+mn-ea"/>
              </a:rPr>
              <a:t>.</a:t>
            </a:r>
          </a:p>
          <a:p>
            <a:pPr>
              <a:lnSpc>
                <a:spcPct val="150000"/>
              </a:lnSpc>
            </a:pPr>
            <a:r>
              <a:rPr lang="ko-KR" altLang="en-US" sz="1200" dirty="0">
                <a:latin typeface="+mn-ea"/>
              </a:rPr>
              <a:t>또한 </a:t>
            </a:r>
            <a:r>
              <a:rPr lang="ko-KR" altLang="en-US" sz="1200" b="1" dirty="0">
                <a:solidFill>
                  <a:srgbClr val="FF0000"/>
                </a:solidFill>
                <a:latin typeface="+mn-ea"/>
              </a:rPr>
              <a:t>캐릭터는 유저가 자신의 개성을 표출하는 자기표현의 수단으로 사용</a:t>
            </a:r>
            <a:r>
              <a:rPr lang="ko-KR" altLang="en-US" sz="1200" dirty="0">
                <a:latin typeface="+mn-ea"/>
              </a:rPr>
              <a:t>되기도 한다</a:t>
            </a:r>
            <a:r>
              <a:rPr lang="en-US" altLang="ko-KR" sz="1200" dirty="0">
                <a:latin typeface="+mn-ea"/>
              </a:rPr>
              <a:t>.</a:t>
            </a:r>
          </a:p>
          <a:p>
            <a:pPr>
              <a:lnSpc>
                <a:spcPct val="150000"/>
              </a:lnSpc>
            </a:pPr>
            <a:r>
              <a:rPr lang="ko-KR" altLang="en-US" sz="1200" dirty="0">
                <a:latin typeface="+mn-ea"/>
              </a:rPr>
              <a:t>유저가 생각하는 이미지와 캐릭터가 동일하다면 유저는 캐릭터를 사용해서 자신을 표출하게 되고</a:t>
            </a:r>
            <a:r>
              <a:rPr lang="en-US" altLang="ko-KR" sz="1200" dirty="0">
                <a:latin typeface="+mn-ea"/>
              </a:rPr>
              <a:t>, </a:t>
            </a:r>
            <a:r>
              <a:rPr lang="ko-KR" altLang="en-US" sz="1200" dirty="0">
                <a:latin typeface="+mn-ea"/>
              </a:rPr>
              <a:t>이러한 성향은 독특한 캐릭터일수록 더욱 두드러지게 나타난다</a:t>
            </a:r>
            <a:r>
              <a:rPr lang="en-US" altLang="ko-KR" sz="1200" dirty="0">
                <a:latin typeface="+mn-ea"/>
              </a:rPr>
              <a:t>. (</a:t>
            </a:r>
            <a:r>
              <a:rPr lang="ko-KR" altLang="en-US" sz="1200" b="1" dirty="0">
                <a:solidFill>
                  <a:srgbClr val="FF0000"/>
                </a:solidFill>
                <a:latin typeface="+mn-ea"/>
              </a:rPr>
              <a:t>유저의 선호도와 충성도 상승</a:t>
            </a:r>
            <a:r>
              <a:rPr lang="en-US" altLang="ko-KR" sz="1200" dirty="0">
                <a:latin typeface="+mn-ea"/>
              </a:rPr>
              <a:t>)</a:t>
            </a:r>
            <a:endParaRPr lang="ko-KR" altLang="en-US" sz="1200" dirty="0">
              <a:latin typeface="+mn-ea"/>
            </a:endParaRPr>
          </a:p>
        </p:txBody>
      </p:sp>
      <p:sp>
        <p:nvSpPr>
          <p:cNvPr id="6" name="텍스트 개체 틀 5"/>
          <p:cNvSpPr>
            <a:spLocks noGrp="1"/>
          </p:cNvSpPr>
          <p:nvPr>
            <p:ph type="body" sz="quarter" idx="13"/>
          </p:nvPr>
        </p:nvSpPr>
        <p:spPr/>
        <p:txBody>
          <a:bodyPr/>
          <a:lstStyle/>
          <a:p>
            <a:r>
              <a:rPr lang="ko-KR" altLang="en-US" dirty="0"/>
              <a:t>게임에 대한 세부적인 설명을 하기 보다는 </a:t>
            </a:r>
            <a:r>
              <a:rPr lang="en-US" altLang="ko-KR" dirty="0"/>
              <a:t>‘</a:t>
            </a:r>
            <a:r>
              <a:rPr lang="ko-KR" altLang="en-US" dirty="0"/>
              <a:t>가슴</a:t>
            </a:r>
            <a:r>
              <a:rPr lang="en-US" altLang="ko-KR" dirty="0"/>
              <a:t>’ </a:t>
            </a:r>
            <a:r>
              <a:rPr lang="ko-KR" altLang="en-US" dirty="0"/>
              <a:t>하나로 유저를 끌어 모았다</a:t>
            </a:r>
          </a:p>
        </p:txBody>
      </p:sp>
      <p:sp>
        <p:nvSpPr>
          <p:cNvPr id="7" name="텍스트 개체 틀 6"/>
          <p:cNvSpPr>
            <a:spLocks noGrp="1"/>
          </p:cNvSpPr>
          <p:nvPr>
            <p:ph type="body" sz="quarter" idx="14"/>
          </p:nvPr>
        </p:nvSpPr>
        <p:spPr/>
        <p:txBody>
          <a:bodyPr/>
          <a:lstStyle/>
          <a:p>
            <a:r>
              <a:rPr lang="ko-KR" altLang="en-US" dirty="0"/>
              <a:t>테라를 대표하는 캐릭터 </a:t>
            </a:r>
            <a:r>
              <a:rPr lang="en-US" altLang="ko-KR" dirty="0"/>
              <a:t>‘</a:t>
            </a:r>
            <a:r>
              <a:rPr lang="ko-KR" altLang="en-US" dirty="0" err="1"/>
              <a:t>엘린</a:t>
            </a:r>
            <a:r>
              <a:rPr lang="en-US" altLang="ko-KR" dirty="0"/>
              <a:t>’ </a:t>
            </a:r>
            <a:r>
              <a:rPr lang="ko-KR" altLang="en-US" dirty="0"/>
              <a:t>성능이</a:t>
            </a:r>
            <a:r>
              <a:rPr lang="en-US" altLang="ko-KR" dirty="0"/>
              <a:t> </a:t>
            </a:r>
            <a:r>
              <a:rPr lang="ko-KR" altLang="en-US" dirty="0"/>
              <a:t>보단</a:t>
            </a:r>
            <a:r>
              <a:rPr lang="en-US" altLang="ko-KR" dirty="0"/>
              <a:t> </a:t>
            </a:r>
            <a:r>
              <a:rPr lang="ko-KR" altLang="en-US" dirty="0"/>
              <a:t>외모를 보고 선택하는 유저가 많았다</a:t>
            </a:r>
          </a:p>
        </p:txBody>
      </p:sp>
      <p:pic>
        <p:nvPicPr>
          <p:cNvPr id="1028" name="Picture 4" descr="https://ww.namu.la/s/cdeb8e7cac3c8974013cd47796d3cd696ddf8cb081a70ee76ceb515a9ee69fa4a29f2475d4bc6f106f24730e6be06250215337918866ee70b14e7aa56ab5f82fe1a4e3bd7c32aa1175361cd148c78c618b8e8a2278cb37eb71cf3a9c8d48bb7ad6376e97d643394d85aa739cd14aecf9"/>
          <p:cNvPicPr>
            <a:picLocks noGrp="1" noChangeAspect="1" noChangeArrowheads="1"/>
          </p:cNvPicPr>
          <p:nvPr>
            <p:ph sz="quarter" idx="12"/>
          </p:nvPr>
        </p:nvPicPr>
        <p:blipFill rotWithShape="1">
          <a:blip r:embed="rId3">
            <a:extLst>
              <a:ext uri="{28A0092B-C50C-407E-A947-70E740481C1C}">
                <a14:useLocalDpi xmlns:a14="http://schemas.microsoft.com/office/drawing/2010/main" val="0"/>
              </a:ext>
            </a:extLst>
          </a:blip>
          <a:srcRect l="13606" t="20708" r="11563" b="21447"/>
          <a:stretch/>
        </p:blipFill>
        <p:spPr bwMode="auto">
          <a:xfrm>
            <a:off x="405780" y="3862388"/>
            <a:ext cx="5544615" cy="2413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내용 개체 틀 11"/>
          <p:cNvPicPr>
            <a:picLocks noGrp="1" noChangeAspect="1"/>
          </p:cNvPicPr>
          <p:nvPr>
            <p:ph sz="quarter" idx="10"/>
          </p:nvPr>
        </p:nvPicPr>
        <p:blipFill rotWithShape="1">
          <a:blip r:embed="rId4">
            <a:extLst>
              <a:ext uri="{28A0092B-C50C-407E-A947-70E740481C1C}">
                <a14:useLocalDpi xmlns:a14="http://schemas.microsoft.com/office/drawing/2010/main" val="0"/>
              </a:ext>
            </a:extLst>
          </a:blip>
          <a:srcRect l="551" t="-7" r="848" b="32315"/>
          <a:stretch/>
        </p:blipFill>
        <p:spPr>
          <a:xfrm>
            <a:off x="6670476" y="3862388"/>
            <a:ext cx="4680520" cy="2413000"/>
          </a:xfrm>
          <a:ln>
            <a:solidFill>
              <a:schemeClr val="tx1"/>
            </a:solidFill>
          </a:ln>
        </p:spPr>
      </p:pic>
    </p:spTree>
    <p:extLst>
      <p:ext uri="{BB962C8B-B14F-4D97-AF65-F5344CB8AC3E}">
        <p14:creationId xmlns:p14="http://schemas.microsoft.com/office/powerpoint/2010/main" val="338864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캐릭터의 특징</a:t>
            </a:r>
          </a:p>
        </p:txBody>
      </p:sp>
      <p:grpSp>
        <p:nvGrpSpPr>
          <p:cNvPr id="75" name="Group 35"/>
          <p:cNvGrpSpPr/>
          <p:nvPr/>
        </p:nvGrpSpPr>
        <p:grpSpPr>
          <a:xfrm>
            <a:off x="1341884" y="910308"/>
            <a:ext cx="3016515" cy="954648"/>
            <a:chOff x="803640" y="3362835"/>
            <a:chExt cx="2059657" cy="671990"/>
          </a:xfrm>
        </p:grpSpPr>
        <p:sp>
          <p:nvSpPr>
            <p:cNvPr id="76" name="TextBox 75"/>
            <p:cNvSpPr txBox="1"/>
            <p:nvPr/>
          </p:nvSpPr>
          <p:spPr>
            <a:xfrm>
              <a:off x="803640" y="3579863"/>
              <a:ext cx="2059657" cy="454962"/>
            </a:xfrm>
            <a:prstGeom prst="rect">
              <a:avLst/>
            </a:prstGeom>
            <a:noFill/>
          </p:spPr>
          <p:txBody>
            <a:bodyPr wrap="square" rtlCol="0">
              <a:spAutoFit/>
            </a:bodyPr>
            <a:lstStyle/>
            <a:p>
              <a:r>
                <a:rPr lang="ko-KR" altLang="en-US" sz="1200" dirty="0">
                  <a:solidFill>
                    <a:schemeClr val="tx1">
                      <a:lumMod val="75000"/>
                      <a:lumOff val="25000"/>
                    </a:schemeClr>
                  </a:solidFill>
                  <a:cs typeface="Arial" pitchFamily="34" charset="0"/>
                </a:rPr>
                <a:t>다른 캐릭터와 차별화되는 특징과 시각적 요소를 통해 기억에 남을 수 있어야 한다</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77" name="TextBox 76"/>
            <p:cNvSpPr txBox="1"/>
            <p:nvPr/>
          </p:nvSpPr>
          <p:spPr>
            <a:xfrm>
              <a:off x="803640" y="3362835"/>
              <a:ext cx="2059657" cy="216648"/>
            </a:xfrm>
            <a:prstGeom prst="rect">
              <a:avLst/>
            </a:prstGeom>
            <a:noFill/>
          </p:spPr>
          <p:txBody>
            <a:bodyPr wrap="square" rtlCol="0">
              <a:spAutoFit/>
            </a:bodyPr>
            <a:lstStyle/>
            <a:p>
              <a:r>
                <a:rPr lang="ko-KR" altLang="en-US" sz="1400" b="1" dirty="0">
                  <a:solidFill>
                    <a:schemeClr val="tx1">
                      <a:lumMod val="75000"/>
                      <a:lumOff val="25000"/>
                    </a:schemeClr>
                  </a:solidFill>
                  <a:cs typeface="Arial" pitchFamily="34" charset="0"/>
                </a:rPr>
                <a:t>강한 개성</a:t>
              </a:r>
              <a:r>
                <a:rPr lang="en-US" altLang="ko-KR" sz="1400" b="1" dirty="0">
                  <a:solidFill>
                    <a:schemeClr val="tx1">
                      <a:lumMod val="75000"/>
                      <a:lumOff val="25000"/>
                    </a:schemeClr>
                  </a:solidFill>
                  <a:cs typeface="Arial" pitchFamily="34" charset="0"/>
                </a:rPr>
                <a:t>, </a:t>
              </a:r>
              <a:r>
                <a:rPr lang="ko-KR" altLang="en-US" sz="1400" b="1" dirty="0">
                  <a:solidFill>
                    <a:schemeClr val="tx1">
                      <a:lumMod val="75000"/>
                      <a:lumOff val="25000"/>
                    </a:schemeClr>
                  </a:solidFill>
                  <a:cs typeface="Arial" pitchFamily="34" charset="0"/>
                </a:rPr>
                <a:t>풍부한 이미지</a:t>
              </a:r>
            </a:p>
          </p:txBody>
        </p:sp>
      </p:grpSp>
      <p:grpSp>
        <p:nvGrpSpPr>
          <p:cNvPr id="78" name="Group 38"/>
          <p:cNvGrpSpPr/>
          <p:nvPr/>
        </p:nvGrpSpPr>
        <p:grpSpPr>
          <a:xfrm>
            <a:off x="584273" y="2370865"/>
            <a:ext cx="2835244" cy="954647"/>
            <a:chOff x="803640" y="3362835"/>
            <a:chExt cx="2059657" cy="671990"/>
          </a:xfrm>
        </p:grpSpPr>
        <p:sp>
          <p:nvSpPr>
            <p:cNvPr id="79" name="TextBox 78"/>
            <p:cNvSpPr txBox="1"/>
            <p:nvPr/>
          </p:nvSpPr>
          <p:spPr>
            <a:xfrm>
              <a:off x="803640" y="3579863"/>
              <a:ext cx="2059657" cy="454962"/>
            </a:xfrm>
            <a:prstGeom prst="rect">
              <a:avLst/>
            </a:prstGeom>
            <a:noFill/>
          </p:spPr>
          <p:txBody>
            <a:bodyPr wrap="square" rtlCol="0">
              <a:spAutoFit/>
            </a:bodyPr>
            <a:lstStyle/>
            <a:p>
              <a:r>
                <a:rPr lang="ko-KR" altLang="en-US" sz="1200" dirty="0">
                  <a:solidFill>
                    <a:schemeClr val="tx1">
                      <a:lumMod val="75000"/>
                      <a:lumOff val="25000"/>
                    </a:schemeClr>
                  </a:solidFill>
                  <a:cs typeface="Arial" pitchFamily="34" charset="0"/>
                </a:rPr>
                <a:t>브랜드의 특성을 외모</a:t>
              </a:r>
              <a:r>
                <a:rPr lang="en-US" altLang="ko-KR" sz="1200" dirty="0">
                  <a:solidFill>
                    <a:schemeClr val="tx1">
                      <a:lumMod val="75000"/>
                      <a:lumOff val="25000"/>
                    </a:schemeClr>
                  </a:solidFill>
                  <a:cs typeface="Arial" pitchFamily="34" charset="0"/>
                </a:rPr>
                <a:t>, </a:t>
              </a:r>
              <a:r>
                <a:rPr lang="ko-KR" altLang="en-US" sz="1200" dirty="0">
                  <a:solidFill>
                    <a:schemeClr val="tx1">
                      <a:lumMod val="75000"/>
                      <a:lumOff val="25000"/>
                    </a:schemeClr>
                  </a:solidFill>
                  <a:cs typeface="Arial" pitchFamily="34" charset="0"/>
                </a:rPr>
                <a:t>행동</a:t>
              </a:r>
              <a:r>
                <a:rPr lang="en-US" altLang="ko-KR" sz="1200" dirty="0">
                  <a:solidFill>
                    <a:schemeClr val="tx1">
                      <a:lumMod val="75000"/>
                      <a:lumOff val="25000"/>
                    </a:schemeClr>
                  </a:solidFill>
                  <a:cs typeface="Arial" pitchFamily="34" charset="0"/>
                </a:rPr>
                <a:t>, </a:t>
              </a:r>
              <a:r>
                <a:rPr lang="ko-KR" altLang="en-US" sz="1200" dirty="0">
                  <a:solidFill>
                    <a:schemeClr val="tx1">
                      <a:lumMod val="75000"/>
                      <a:lumOff val="25000"/>
                    </a:schemeClr>
                  </a:solidFill>
                  <a:cs typeface="Arial" pitchFamily="34" charset="0"/>
                </a:rPr>
                <a:t>말투 등을 통하여 표현할 수 있으며</a:t>
              </a:r>
              <a:r>
                <a:rPr lang="en-US" altLang="ko-KR" sz="1200" dirty="0">
                  <a:solidFill>
                    <a:schemeClr val="tx1">
                      <a:lumMod val="75000"/>
                      <a:lumOff val="25000"/>
                    </a:schemeClr>
                  </a:solidFill>
                  <a:cs typeface="Arial" pitchFamily="34" charset="0"/>
                </a:rPr>
                <a:t>, </a:t>
              </a:r>
              <a:r>
                <a:rPr lang="ko-KR" altLang="en-US" sz="1200" dirty="0">
                  <a:solidFill>
                    <a:schemeClr val="tx1">
                      <a:lumMod val="75000"/>
                      <a:lumOff val="25000"/>
                    </a:schemeClr>
                  </a:solidFill>
                  <a:cs typeface="Arial" pitchFamily="34" charset="0"/>
                </a:rPr>
                <a:t>캐릭터의 스토리를 통한 스토리텔링에 용이하다</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80" name="TextBox 79"/>
            <p:cNvSpPr txBox="1"/>
            <p:nvPr/>
          </p:nvSpPr>
          <p:spPr>
            <a:xfrm>
              <a:off x="803640" y="3362835"/>
              <a:ext cx="2059657" cy="216648"/>
            </a:xfrm>
            <a:prstGeom prst="rect">
              <a:avLst/>
            </a:prstGeom>
            <a:noFill/>
          </p:spPr>
          <p:txBody>
            <a:bodyPr wrap="square" rtlCol="0">
              <a:spAutoFit/>
            </a:bodyPr>
            <a:lstStyle/>
            <a:p>
              <a:r>
                <a:rPr lang="ko-KR" altLang="en-US" sz="1400" b="1" dirty="0">
                  <a:solidFill>
                    <a:schemeClr val="tx1">
                      <a:lumMod val="75000"/>
                      <a:lumOff val="25000"/>
                    </a:schemeClr>
                  </a:solidFill>
                  <a:cs typeface="Arial" pitchFamily="34" charset="0"/>
                </a:rPr>
                <a:t>뛰어난 전달 효과</a:t>
              </a:r>
            </a:p>
          </p:txBody>
        </p:sp>
      </p:grpSp>
      <p:grpSp>
        <p:nvGrpSpPr>
          <p:cNvPr id="81" name="Group 41"/>
          <p:cNvGrpSpPr/>
          <p:nvPr/>
        </p:nvGrpSpPr>
        <p:grpSpPr>
          <a:xfrm>
            <a:off x="888404" y="3826080"/>
            <a:ext cx="3528045" cy="1139311"/>
            <a:chOff x="803640" y="3362835"/>
            <a:chExt cx="2059657" cy="801976"/>
          </a:xfrm>
        </p:grpSpPr>
        <p:sp>
          <p:nvSpPr>
            <p:cNvPr id="82" name="TextBox 81"/>
            <p:cNvSpPr txBox="1"/>
            <p:nvPr/>
          </p:nvSpPr>
          <p:spPr>
            <a:xfrm>
              <a:off x="803640" y="3579861"/>
              <a:ext cx="2059657" cy="584950"/>
            </a:xfrm>
            <a:prstGeom prst="rect">
              <a:avLst/>
            </a:prstGeom>
            <a:noFill/>
          </p:spPr>
          <p:txBody>
            <a:bodyPr wrap="square" rtlCol="0">
              <a:spAutoFit/>
            </a:bodyPr>
            <a:lstStyle/>
            <a:p>
              <a:r>
                <a:rPr lang="ko-KR" altLang="en-US" sz="1200" dirty="0">
                  <a:solidFill>
                    <a:schemeClr val="tx1">
                      <a:lumMod val="75000"/>
                      <a:lumOff val="25000"/>
                    </a:schemeClr>
                  </a:solidFill>
                  <a:cs typeface="Arial" pitchFamily="34" charset="0"/>
                </a:rPr>
                <a:t>다양한 형태로의 확장</a:t>
              </a:r>
              <a:endParaRPr lang="en-US" altLang="ko-KR" sz="1200" dirty="0">
                <a:solidFill>
                  <a:schemeClr val="tx1">
                    <a:lumMod val="75000"/>
                    <a:lumOff val="25000"/>
                  </a:schemeClr>
                </a:solidFill>
                <a:cs typeface="Arial" pitchFamily="34" charset="0"/>
              </a:endParaRPr>
            </a:p>
            <a:p>
              <a:r>
                <a:rPr lang="ko-KR" altLang="en-US" sz="1200" dirty="0">
                  <a:solidFill>
                    <a:schemeClr val="tx1">
                      <a:lumMod val="75000"/>
                      <a:lumOff val="25000"/>
                    </a:schemeClr>
                  </a:solidFill>
                  <a:cs typeface="Arial" pitchFamily="34" charset="0"/>
                </a:rPr>
                <a:t>지속적인 활용이 가능해야 한다</a:t>
              </a:r>
              <a:r>
                <a:rPr lang="en-US" altLang="ko-KR" sz="1200" dirty="0">
                  <a:solidFill>
                    <a:schemeClr val="tx1">
                      <a:lumMod val="75000"/>
                      <a:lumOff val="25000"/>
                    </a:schemeClr>
                  </a:solidFill>
                  <a:cs typeface="Arial" pitchFamily="34" charset="0"/>
                </a:rPr>
                <a:t>.</a:t>
              </a:r>
            </a:p>
            <a:p>
              <a:r>
                <a:rPr lang="ko-KR" altLang="en-US" sz="1200" dirty="0">
                  <a:solidFill>
                    <a:schemeClr val="tx1">
                      <a:lumMod val="75000"/>
                      <a:lumOff val="25000"/>
                    </a:schemeClr>
                  </a:solidFill>
                  <a:cs typeface="Arial" pitchFamily="34" charset="0"/>
                </a:rPr>
                <a:t>콘텐츠의 확장으로도 이루어져서 수집 요소로도 작용하면 좋다</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83" name="TextBox 82"/>
            <p:cNvSpPr txBox="1"/>
            <p:nvPr/>
          </p:nvSpPr>
          <p:spPr>
            <a:xfrm>
              <a:off x="803640" y="3362835"/>
              <a:ext cx="2059657" cy="216648"/>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One Source Multi-Use</a:t>
              </a:r>
              <a:endParaRPr lang="ko-KR" altLang="en-US" sz="1400" b="1" dirty="0">
                <a:solidFill>
                  <a:schemeClr val="tx1">
                    <a:lumMod val="75000"/>
                    <a:lumOff val="25000"/>
                  </a:schemeClr>
                </a:solidFill>
                <a:cs typeface="Arial" pitchFamily="34" charset="0"/>
              </a:endParaRPr>
            </a:p>
          </p:txBody>
        </p:sp>
      </p:grpSp>
      <p:grpSp>
        <p:nvGrpSpPr>
          <p:cNvPr id="84" name="Group 44"/>
          <p:cNvGrpSpPr/>
          <p:nvPr/>
        </p:nvGrpSpPr>
        <p:grpSpPr>
          <a:xfrm>
            <a:off x="8110635" y="910308"/>
            <a:ext cx="3290193" cy="954648"/>
            <a:chOff x="803640" y="3362835"/>
            <a:chExt cx="2059657" cy="671990"/>
          </a:xfrm>
        </p:grpSpPr>
        <p:sp>
          <p:nvSpPr>
            <p:cNvPr id="85" name="TextBox 84"/>
            <p:cNvSpPr txBox="1"/>
            <p:nvPr/>
          </p:nvSpPr>
          <p:spPr>
            <a:xfrm>
              <a:off x="803640" y="3579863"/>
              <a:ext cx="2059657" cy="454962"/>
            </a:xfrm>
            <a:prstGeom prst="rect">
              <a:avLst/>
            </a:prstGeom>
            <a:noFill/>
          </p:spPr>
          <p:txBody>
            <a:bodyPr wrap="square" rtlCol="0">
              <a:spAutoFit/>
            </a:bodyPr>
            <a:lstStyle/>
            <a:p>
              <a:r>
                <a:rPr lang="ko-KR" altLang="en-US" sz="1200" dirty="0">
                  <a:solidFill>
                    <a:schemeClr val="tx1">
                      <a:lumMod val="75000"/>
                      <a:lumOff val="25000"/>
                    </a:schemeClr>
                  </a:solidFill>
                  <a:cs typeface="Arial" pitchFamily="34" charset="0"/>
                </a:rPr>
                <a:t>즐거움을 줄 수 있으면서 유저의 생활 패턴과 근접하게 느껴 지도록 한다</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86" name="TextBox 85"/>
            <p:cNvSpPr txBox="1"/>
            <p:nvPr/>
          </p:nvSpPr>
          <p:spPr>
            <a:xfrm>
              <a:off x="803640" y="3362835"/>
              <a:ext cx="2059657" cy="216648"/>
            </a:xfrm>
            <a:prstGeom prst="rect">
              <a:avLst/>
            </a:prstGeom>
            <a:noFill/>
          </p:spPr>
          <p:txBody>
            <a:bodyPr wrap="square" rtlCol="0">
              <a:spAutoFit/>
            </a:bodyPr>
            <a:lstStyle/>
            <a:p>
              <a:r>
                <a:rPr lang="ko-KR" altLang="en-US" sz="1400" b="1" dirty="0">
                  <a:solidFill>
                    <a:schemeClr val="tx1">
                      <a:lumMod val="75000"/>
                      <a:lumOff val="25000"/>
                    </a:schemeClr>
                  </a:solidFill>
                  <a:cs typeface="Arial" pitchFamily="34" charset="0"/>
                </a:rPr>
                <a:t>호감과 공감</a:t>
              </a:r>
            </a:p>
          </p:txBody>
        </p:sp>
      </p:grpSp>
      <p:grpSp>
        <p:nvGrpSpPr>
          <p:cNvPr id="87" name="Group 47"/>
          <p:cNvGrpSpPr/>
          <p:nvPr/>
        </p:nvGrpSpPr>
        <p:grpSpPr>
          <a:xfrm>
            <a:off x="8952475" y="2410563"/>
            <a:ext cx="2774521" cy="769982"/>
            <a:chOff x="803640" y="3362835"/>
            <a:chExt cx="2059657" cy="542001"/>
          </a:xfrm>
        </p:grpSpPr>
        <p:sp>
          <p:nvSpPr>
            <p:cNvPr id="88" name="TextBox 87"/>
            <p:cNvSpPr txBox="1"/>
            <p:nvPr/>
          </p:nvSpPr>
          <p:spPr>
            <a:xfrm>
              <a:off x="803640" y="3579863"/>
              <a:ext cx="2059657" cy="324973"/>
            </a:xfrm>
            <a:prstGeom prst="rect">
              <a:avLst/>
            </a:prstGeom>
            <a:noFill/>
          </p:spPr>
          <p:txBody>
            <a:bodyPr wrap="square" rtlCol="0">
              <a:spAutoFit/>
            </a:bodyPr>
            <a:lstStyle/>
            <a:p>
              <a:r>
                <a:rPr lang="ko-KR" altLang="en-US" sz="1200" dirty="0">
                  <a:solidFill>
                    <a:schemeClr val="tx1">
                      <a:lumMod val="75000"/>
                      <a:lumOff val="25000"/>
                    </a:schemeClr>
                  </a:solidFill>
                  <a:cs typeface="Arial" pitchFamily="34" charset="0"/>
                </a:rPr>
                <a:t>현실에서는 일어날 수 없는 일을 캐릭터를 통해 실현시키고 체험한다</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89" name="TextBox 88"/>
            <p:cNvSpPr txBox="1"/>
            <p:nvPr/>
          </p:nvSpPr>
          <p:spPr>
            <a:xfrm>
              <a:off x="803640" y="3362835"/>
              <a:ext cx="2059657" cy="216648"/>
            </a:xfrm>
            <a:prstGeom prst="rect">
              <a:avLst/>
            </a:prstGeom>
            <a:noFill/>
          </p:spPr>
          <p:txBody>
            <a:bodyPr wrap="square" rtlCol="0">
              <a:spAutoFit/>
            </a:bodyPr>
            <a:lstStyle/>
            <a:p>
              <a:r>
                <a:rPr lang="ko-KR" altLang="en-US" sz="1400" b="1" dirty="0">
                  <a:solidFill>
                    <a:schemeClr val="tx1">
                      <a:lumMod val="75000"/>
                      <a:lumOff val="25000"/>
                    </a:schemeClr>
                  </a:solidFill>
                  <a:cs typeface="Arial" pitchFamily="34" charset="0"/>
                </a:rPr>
                <a:t>다양한 형태로 변형</a:t>
              </a:r>
            </a:p>
          </p:txBody>
        </p:sp>
      </p:grpSp>
      <p:grpSp>
        <p:nvGrpSpPr>
          <p:cNvPr id="90" name="Group 50"/>
          <p:cNvGrpSpPr/>
          <p:nvPr/>
        </p:nvGrpSpPr>
        <p:grpSpPr>
          <a:xfrm>
            <a:off x="8110636" y="3971912"/>
            <a:ext cx="3672408" cy="921608"/>
            <a:chOff x="803640" y="3362835"/>
            <a:chExt cx="2059657" cy="726597"/>
          </a:xfrm>
        </p:grpSpPr>
        <p:sp>
          <p:nvSpPr>
            <p:cNvPr id="91" name="TextBox 90"/>
            <p:cNvSpPr txBox="1"/>
            <p:nvPr/>
          </p:nvSpPr>
          <p:spPr>
            <a:xfrm>
              <a:off x="803640" y="3579864"/>
              <a:ext cx="2059657" cy="509568"/>
            </a:xfrm>
            <a:prstGeom prst="rect">
              <a:avLst/>
            </a:prstGeom>
            <a:noFill/>
          </p:spPr>
          <p:txBody>
            <a:bodyPr wrap="square" rtlCol="0">
              <a:spAutoFit/>
            </a:bodyPr>
            <a:lstStyle/>
            <a:p>
              <a:r>
                <a:rPr lang="ko-KR" altLang="en-US" sz="1200" dirty="0">
                  <a:solidFill>
                    <a:schemeClr val="tx1">
                      <a:lumMod val="75000"/>
                      <a:lumOff val="25000"/>
                    </a:schemeClr>
                  </a:solidFill>
                  <a:cs typeface="Arial" pitchFamily="34" charset="0"/>
                </a:rPr>
                <a:t>캐릭터의 인지도</a:t>
              </a:r>
              <a:r>
                <a:rPr lang="en-US" altLang="ko-KR" sz="1200" dirty="0">
                  <a:solidFill>
                    <a:schemeClr val="tx1">
                      <a:lumMod val="75000"/>
                      <a:lumOff val="25000"/>
                    </a:schemeClr>
                  </a:solidFill>
                  <a:cs typeface="Arial" pitchFamily="34" charset="0"/>
                </a:rPr>
                <a:t>, </a:t>
              </a:r>
              <a:r>
                <a:rPr lang="ko-KR" altLang="en-US" sz="1200" dirty="0">
                  <a:solidFill>
                    <a:schemeClr val="tx1">
                      <a:lumMod val="75000"/>
                      <a:lumOff val="25000"/>
                    </a:schemeClr>
                  </a:solidFill>
                  <a:cs typeface="Arial" pitchFamily="34" charset="0"/>
                </a:rPr>
                <a:t>우호적인 이미지의 구축</a:t>
              </a:r>
              <a:r>
                <a:rPr lang="en-US" altLang="ko-KR" sz="1200" dirty="0">
                  <a:solidFill>
                    <a:schemeClr val="tx1">
                      <a:lumMod val="75000"/>
                      <a:lumOff val="25000"/>
                    </a:schemeClr>
                  </a:solidFill>
                  <a:cs typeface="Arial" pitchFamily="34" charset="0"/>
                </a:rPr>
                <a:t>.</a:t>
              </a:r>
            </a:p>
            <a:p>
              <a:r>
                <a:rPr lang="ko-KR" altLang="en-US" sz="1200" dirty="0">
                  <a:solidFill>
                    <a:schemeClr val="tx1">
                      <a:lumMod val="75000"/>
                      <a:lumOff val="25000"/>
                    </a:schemeClr>
                  </a:solidFill>
                  <a:cs typeface="Arial" pitchFamily="34" charset="0"/>
                </a:rPr>
                <a:t>다른 사람들과 동일한 주제를 두고 커뮤니케이션이 가능해야 한다</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92" name="TextBox 91"/>
            <p:cNvSpPr txBox="1"/>
            <p:nvPr/>
          </p:nvSpPr>
          <p:spPr>
            <a:xfrm>
              <a:off x="803640" y="3362835"/>
              <a:ext cx="2059657" cy="216648"/>
            </a:xfrm>
            <a:prstGeom prst="rect">
              <a:avLst/>
            </a:prstGeom>
            <a:noFill/>
          </p:spPr>
          <p:txBody>
            <a:bodyPr wrap="square" rtlCol="0">
              <a:spAutoFit/>
            </a:bodyPr>
            <a:lstStyle/>
            <a:p>
              <a:r>
                <a:rPr lang="ko-KR" altLang="en-US" sz="1400" b="1" dirty="0">
                  <a:solidFill>
                    <a:schemeClr val="tx1">
                      <a:lumMod val="75000"/>
                      <a:lumOff val="25000"/>
                    </a:schemeClr>
                  </a:solidFill>
                  <a:cs typeface="Arial" pitchFamily="34" charset="0"/>
                </a:rPr>
                <a:t>타인과의 교류</a:t>
              </a:r>
            </a:p>
          </p:txBody>
        </p:sp>
      </p:grpSp>
      <p:grpSp>
        <p:nvGrpSpPr>
          <p:cNvPr id="5" name="그룹 4"/>
          <p:cNvGrpSpPr/>
          <p:nvPr/>
        </p:nvGrpSpPr>
        <p:grpSpPr>
          <a:xfrm>
            <a:off x="3631768" y="883865"/>
            <a:ext cx="4925289" cy="4173648"/>
            <a:chOff x="3631768" y="1444556"/>
            <a:chExt cx="4925289" cy="4173648"/>
          </a:xfrm>
        </p:grpSpPr>
        <p:grpSp>
          <p:nvGrpSpPr>
            <p:cNvPr id="43" name="Group 3"/>
            <p:cNvGrpSpPr/>
            <p:nvPr/>
          </p:nvGrpSpPr>
          <p:grpSpPr>
            <a:xfrm>
              <a:off x="4493352" y="1444556"/>
              <a:ext cx="1506866" cy="2030825"/>
              <a:chOff x="4041649" y="1707654"/>
              <a:chExt cx="1060704" cy="1429526"/>
            </a:xfrm>
          </p:grpSpPr>
          <p:sp>
            <p:nvSpPr>
              <p:cNvPr id="44"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45" name="Hexagon 5"/>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47" name="Group 7"/>
            <p:cNvGrpSpPr/>
            <p:nvPr/>
          </p:nvGrpSpPr>
          <p:grpSpPr>
            <a:xfrm rot="3600000">
              <a:off x="5856364" y="1299770"/>
              <a:ext cx="1506866" cy="2030825"/>
              <a:chOff x="4041649" y="1707654"/>
              <a:chExt cx="1060704" cy="1429526"/>
            </a:xfrm>
          </p:grpSpPr>
          <p:sp>
            <p:nvSpPr>
              <p:cNvPr id="48"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49" name="Hexagon 9"/>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50" name="Group 10"/>
            <p:cNvGrpSpPr/>
            <p:nvPr/>
          </p:nvGrpSpPr>
          <p:grpSpPr>
            <a:xfrm rot="7084136">
              <a:off x="6755342" y="2359612"/>
              <a:ext cx="1506866" cy="2030825"/>
              <a:chOff x="4041649" y="1707654"/>
              <a:chExt cx="1060704" cy="1429526"/>
            </a:xfrm>
          </p:grpSpPr>
          <p:sp>
            <p:nvSpPr>
              <p:cNvPr id="51"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52" name="Hexagon 12"/>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53" name="Group 13"/>
            <p:cNvGrpSpPr/>
            <p:nvPr/>
          </p:nvGrpSpPr>
          <p:grpSpPr>
            <a:xfrm rot="10800000">
              <a:off x="6198818" y="3587379"/>
              <a:ext cx="1506866" cy="2030825"/>
              <a:chOff x="4041649" y="1707654"/>
              <a:chExt cx="1060704" cy="1429526"/>
            </a:xfrm>
          </p:grpSpPr>
          <p:sp>
            <p:nvSpPr>
              <p:cNvPr id="54"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55" name="Hexagon 15"/>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56" name="Group 16"/>
            <p:cNvGrpSpPr/>
            <p:nvPr/>
          </p:nvGrpSpPr>
          <p:grpSpPr>
            <a:xfrm rot="14480428">
              <a:off x="4821864" y="3787096"/>
              <a:ext cx="1506866" cy="2030825"/>
              <a:chOff x="4041649" y="1707654"/>
              <a:chExt cx="1060704" cy="1429526"/>
            </a:xfrm>
          </p:grpSpPr>
          <p:sp>
            <p:nvSpPr>
              <p:cNvPr id="57"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58" name="Hexagon 18"/>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59" name="Group 19"/>
            <p:cNvGrpSpPr/>
            <p:nvPr/>
          </p:nvGrpSpPr>
          <p:grpSpPr>
            <a:xfrm rot="18000000">
              <a:off x="3898610" y="2663365"/>
              <a:ext cx="1506866" cy="2030825"/>
              <a:chOff x="4041649" y="1707654"/>
              <a:chExt cx="1060704" cy="1429526"/>
            </a:xfrm>
          </p:grpSpPr>
          <p:sp>
            <p:nvSpPr>
              <p:cNvPr id="60"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61" name="Hexagon 21"/>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sp>
          <p:nvSpPr>
            <p:cNvPr id="63" name="TextBox 62"/>
            <p:cNvSpPr txBox="1"/>
            <p:nvPr/>
          </p:nvSpPr>
          <p:spPr>
            <a:xfrm>
              <a:off x="5225330" y="2187930"/>
              <a:ext cx="540533" cy="461664"/>
            </a:xfrm>
            <a:prstGeom prst="rect">
              <a:avLst/>
            </a:prstGeom>
            <a:noFill/>
          </p:spPr>
          <p:txBody>
            <a:bodyPr wrap="none" rtlCol="0">
              <a:spAutoFit/>
            </a:bodyPr>
            <a:lstStyle/>
            <a:p>
              <a:pPr algn="r"/>
              <a:r>
                <a:rPr lang="en-US" altLang="ko-KR" b="1" dirty="0">
                  <a:solidFill>
                    <a:schemeClr val="tx1">
                      <a:lumMod val="75000"/>
                      <a:lumOff val="25000"/>
                    </a:schemeClr>
                  </a:solidFill>
                  <a:cs typeface="Arial" pitchFamily="34" charset="0"/>
                </a:rPr>
                <a:t>01</a:t>
              </a:r>
              <a:endParaRPr lang="ko-KR" altLang="en-US" b="1" dirty="0">
                <a:solidFill>
                  <a:schemeClr val="tx1">
                    <a:lumMod val="75000"/>
                    <a:lumOff val="25000"/>
                  </a:schemeClr>
                </a:solidFill>
                <a:cs typeface="Arial" pitchFamily="34" charset="0"/>
              </a:endParaRPr>
            </a:p>
          </p:txBody>
        </p:sp>
        <p:sp>
          <p:nvSpPr>
            <p:cNvPr id="64" name="TextBox 63"/>
            <p:cNvSpPr txBox="1"/>
            <p:nvPr/>
          </p:nvSpPr>
          <p:spPr>
            <a:xfrm>
              <a:off x="6864510" y="2212604"/>
              <a:ext cx="540533" cy="461664"/>
            </a:xfrm>
            <a:prstGeom prst="rect">
              <a:avLst/>
            </a:prstGeom>
            <a:noFill/>
          </p:spPr>
          <p:txBody>
            <a:bodyPr wrap="none" rtlCol="0">
              <a:spAutoFit/>
            </a:bodyPr>
            <a:lstStyle/>
            <a:p>
              <a:pPr algn="r"/>
              <a:r>
                <a:rPr lang="en-US" altLang="ko-KR" b="1" dirty="0">
                  <a:solidFill>
                    <a:schemeClr val="tx1">
                      <a:lumMod val="75000"/>
                      <a:lumOff val="25000"/>
                    </a:schemeClr>
                  </a:solidFill>
                  <a:cs typeface="Arial" pitchFamily="34" charset="0"/>
                </a:rPr>
                <a:t>02</a:t>
              </a:r>
              <a:endParaRPr lang="ko-KR" altLang="en-US" b="1" dirty="0">
                <a:solidFill>
                  <a:schemeClr val="tx1">
                    <a:lumMod val="75000"/>
                    <a:lumOff val="25000"/>
                  </a:schemeClr>
                </a:solidFill>
                <a:cs typeface="Arial" pitchFamily="34" charset="0"/>
              </a:endParaRPr>
            </a:p>
          </p:txBody>
        </p:sp>
        <p:sp>
          <p:nvSpPr>
            <p:cNvPr id="65" name="TextBox 64"/>
            <p:cNvSpPr txBox="1"/>
            <p:nvPr/>
          </p:nvSpPr>
          <p:spPr>
            <a:xfrm>
              <a:off x="7799358" y="3682322"/>
              <a:ext cx="540533" cy="461664"/>
            </a:xfrm>
            <a:prstGeom prst="rect">
              <a:avLst/>
            </a:prstGeom>
            <a:noFill/>
          </p:spPr>
          <p:txBody>
            <a:bodyPr wrap="none" rtlCol="0">
              <a:spAutoFit/>
            </a:bodyPr>
            <a:lstStyle/>
            <a:p>
              <a:pPr algn="r"/>
              <a:r>
                <a:rPr lang="en-US" altLang="ko-KR" b="1" dirty="0">
                  <a:solidFill>
                    <a:schemeClr val="tx1">
                      <a:lumMod val="75000"/>
                      <a:lumOff val="25000"/>
                    </a:schemeClr>
                  </a:solidFill>
                  <a:cs typeface="Arial" pitchFamily="34" charset="0"/>
                </a:rPr>
                <a:t>03</a:t>
              </a:r>
              <a:endParaRPr lang="ko-KR" altLang="en-US" b="1" dirty="0">
                <a:solidFill>
                  <a:schemeClr val="tx1">
                    <a:lumMod val="75000"/>
                    <a:lumOff val="25000"/>
                  </a:schemeClr>
                </a:solidFill>
                <a:cs typeface="Arial" pitchFamily="34" charset="0"/>
              </a:endParaRPr>
            </a:p>
          </p:txBody>
        </p:sp>
        <p:sp>
          <p:nvSpPr>
            <p:cNvPr id="66" name="TextBox 65"/>
            <p:cNvSpPr txBox="1"/>
            <p:nvPr/>
          </p:nvSpPr>
          <p:spPr>
            <a:xfrm>
              <a:off x="6928471" y="5076384"/>
              <a:ext cx="540533" cy="461664"/>
            </a:xfrm>
            <a:prstGeom prst="rect">
              <a:avLst/>
            </a:prstGeom>
            <a:noFill/>
          </p:spPr>
          <p:txBody>
            <a:bodyPr wrap="none" rtlCol="0">
              <a:spAutoFit/>
            </a:bodyPr>
            <a:lstStyle/>
            <a:p>
              <a:pPr algn="r"/>
              <a:r>
                <a:rPr lang="en-US" altLang="ko-KR" b="1" dirty="0">
                  <a:solidFill>
                    <a:schemeClr val="tx1">
                      <a:lumMod val="75000"/>
                      <a:lumOff val="25000"/>
                    </a:schemeClr>
                  </a:solidFill>
                  <a:cs typeface="Arial" pitchFamily="34" charset="0"/>
                </a:rPr>
                <a:t>04</a:t>
              </a:r>
              <a:endParaRPr lang="ko-KR" altLang="en-US" b="1" dirty="0">
                <a:solidFill>
                  <a:schemeClr val="tx1">
                    <a:lumMod val="75000"/>
                    <a:lumOff val="25000"/>
                  </a:schemeClr>
                </a:solidFill>
                <a:cs typeface="Arial" pitchFamily="34" charset="0"/>
              </a:endParaRPr>
            </a:p>
          </p:txBody>
        </p:sp>
        <p:sp>
          <p:nvSpPr>
            <p:cNvPr id="67" name="TextBox 66"/>
            <p:cNvSpPr txBox="1"/>
            <p:nvPr/>
          </p:nvSpPr>
          <p:spPr>
            <a:xfrm>
              <a:off x="5184575" y="5084882"/>
              <a:ext cx="540533" cy="461664"/>
            </a:xfrm>
            <a:prstGeom prst="rect">
              <a:avLst/>
            </a:prstGeom>
            <a:noFill/>
          </p:spPr>
          <p:txBody>
            <a:bodyPr wrap="none" rtlCol="0">
              <a:spAutoFit/>
            </a:bodyPr>
            <a:lstStyle/>
            <a:p>
              <a:pPr algn="r"/>
              <a:r>
                <a:rPr lang="en-US" altLang="ko-KR" b="1" dirty="0">
                  <a:solidFill>
                    <a:schemeClr val="tx1">
                      <a:lumMod val="75000"/>
                      <a:lumOff val="25000"/>
                    </a:schemeClr>
                  </a:solidFill>
                  <a:cs typeface="Arial" pitchFamily="34" charset="0"/>
                </a:rPr>
                <a:t>05</a:t>
              </a:r>
              <a:endParaRPr lang="ko-KR" altLang="en-US" b="1" dirty="0">
                <a:solidFill>
                  <a:schemeClr val="tx1">
                    <a:lumMod val="75000"/>
                    <a:lumOff val="25000"/>
                  </a:schemeClr>
                </a:solidFill>
                <a:cs typeface="Arial" pitchFamily="34" charset="0"/>
              </a:endParaRPr>
            </a:p>
          </p:txBody>
        </p:sp>
        <p:sp>
          <p:nvSpPr>
            <p:cNvPr id="68" name="TextBox 67"/>
            <p:cNvSpPr txBox="1"/>
            <p:nvPr/>
          </p:nvSpPr>
          <p:spPr>
            <a:xfrm>
              <a:off x="4232623" y="3638723"/>
              <a:ext cx="540533" cy="461664"/>
            </a:xfrm>
            <a:prstGeom prst="rect">
              <a:avLst/>
            </a:prstGeom>
            <a:noFill/>
          </p:spPr>
          <p:txBody>
            <a:bodyPr wrap="none" rtlCol="0">
              <a:spAutoFit/>
            </a:bodyPr>
            <a:lstStyle/>
            <a:p>
              <a:pPr algn="r"/>
              <a:r>
                <a:rPr lang="en-US" altLang="ko-KR" b="1" dirty="0">
                  <a:solidFill>
                    <a:schemeClr val="tx1">
                      <a:lumMod val="75000"/>
                      <a:lumOff val="25000"/>
                    </a:schemeClr>
                  </a:solidFill>
                  <a:cs typeface="Arial" pitchFamily="34" charset="0"/>
                </a:rPr>
                <a:t>06</a:t>
              </a:r>
              <a:endParaRPr lang="ko-KR" altLang="en-US" b="1" dirty="0">
                <a:solidFill>
                  <a:schemeClr val="tx1">
                    <a:lumMod val="75000"/>
                    <a:lumOff val="25000"/>
                  </a:schemeClr>
                </a:solidFill>
                <a:cs typeface="Arial" pitchFamily="34" charset="0"/>
              </a:endParaRPr>
            </a:p>
          </p:txBody>
        </p:sp>
        <p:sp>
          <p:nvSpPr>
            <p:cNvPr id="69" name="TextBox 68"/>
            <p:cNvSpPr txBox="1"/>
            <p:nvPr/>
          </p:nvSpPr>
          <p:spPr>
            <a:xfrm>
              <a:off x="4555615" y="1751983"/>
              <a:ext cx="1382340" cy="369332"/>
            </a:xfrm>
            <a:prstGeom prst="rect">
              <a:avLst/>
            </a:prstGeom>
            <a:noFill/>
          </p:spPr>
          <p:txBody>
            <a:bodyPr wrap="square" rtlCol="0">
              <a:spAutoFit/>
            </a:bodyPr>
            <a:lstStyle/>
            <a:p>
              <a:pPr algn="ctr"/>
              <a:r>
                <a:rPr lang="ko-KR" altLang="en-US" sz="1800" b="1" dirty="0">
                  <a:solidFill>
                    <a:schemeClr val="tx1">
                      <a:lumMod val="75000"/>
                      <a:lumOff val="25000"/>
                    </a:schemeClr>
                  </a:solidFill>
                  <a:cs typeface="Arial" pitchFamily="34" charset="0"/>
                </a:rPr>
                <a:t>독창성</a:t>
              </a:r>
            </a:p>
          </p:txBody>
        </p:sp>
        <p:sp>
          <p:nvSpPr>
            <p:cNvPr id="70" name="TextBox 69"/>
            <p:cNvSpPr txBox="1"/>
            <p:nvPr/>
          </p:nvSpPr>
          <p:spPr>
            <a:xfrm>
              <a:off x="6258277" y="1751983"/>
              <a:ext cx="1382340" cy="369332"/>
            </a:xfrm>
            <a:prstGeom prst="rect">
              <a:avLst/>
            </a:prstGeom>
            <a:noFill/>
          </p:spPr>
          <p:txBody>
            <a:bodyPr wrap="square" rtlCol="0">
              <a:spAutoFit/>
            </a:bodyPr>
            <a:lstStyle/>
            <a:p>
              <a:pPr algn="ctr"/>
              <a:r>
                <a:rPr lang="ko-KR" altLang="en-US" sz="1800" b="1" dirty="0">
                  <a:solidFill>
                    <a:schemeClr val="tx1">
                      <a:lumMod val="75000"/>
                      <a:lumOff val="25000"/>
                    </a:schemeClr>
                  </a:solidFill>
                  <a:cs typeface="Arial" pitchFamily="34" charset="0"/>
                </a:rPr>
                <a:t>친근감</a:t>
              </a:r>
            </a:p>
          </p:txBody>
        </p:sp>
        <p:sp>
          <p:nvSpPr>
            <p:cNvPr id="71" name="TextBox 70"/>
            <p:cNvSpPr txBox="1"/>
            <p:nvPr/>
          </p:nvSpPr>
          <p:spPr>
            <a:xfrm>
              <a:off x="7174717" y="3294164"/>
              <a:ext cx="1382340" cy="369332"/>
            </a:xfrm>
            <a:prstGeom prst="rect">
              <a:avLst/>
            </a:prstGeom>
            <a:noFill/>
          </p:spPr>
          <p:txBody>
            <a:bodyPr wrap="square" rtlCol="0">
              <a:spAutoFit/>
            </a:bodyPr>
            <a:lstStyle/>
            <a:p>
              <a:pPr algn="ctr"/>
              <a:r>
                <a:rPr lang="ko-KR" altLang="en-US" sz="1800" b="1" dirty="0">
                  <a:solidFill>
                    <a:schemeClr val="tx1">
                      <a:lumMod val="75000"/>
                      <a:lumOff val="25000"/>
                    </a:schemeClr>
                  </a:solidFill>
                  <a:cs typeface="Arial" pitchFamily="34" charset="0"/>
                </a:rPr>
                <a:t>상상력</a:t>
              </a:r>
            </a:p>
          </p:txBody>
        </p:sp>
        <p:sp>
          <p:nvSpPr>
            <p:cNvPr id="72" name="TextBox 71"/>
            <p:cNvSpPr txBox="1"/>
            <p:nvPr/>
          </p:nvSpPr>
          <p:spPr>
            <a:xfrm>
              <a:off x="6218568" y="4605752"/>
              <a:ext cx="1382340" cy="369332"/>
            </a:xfrm>
            <a:prstGeom prst="rect">
              <a:avLst/>
            </a:prstGeom>
            <a:noFill/>
          </p:spPr>
          <p:txBody>
            <a:bodyPr wrap="square" rtlCol="0">
              <a:spAutoFit/>
            </a:bodyPr>
            <a:lstStyle/>
            <a:p>
              <a:pPr algn="ctr"/>
              <a:r>
                <a:rPr lang="ko-KR" altLang="en-US" sz="1800" b="1" dirty="0">
                  <a:solidFill>
                    <a:schemeClr val="tx1">
                      <a:lumMod val="75000"/>
                      <a:lumOff val="25000"/>
                    </a:schemeClr>
                  </a:solidFill>
                  <a:cs typeface="Arial" pitchFamily="34" charset="0"/>
                </a:rPr>
                <a:t>소통</a:t>
              </a:r>
            </a:p>
          </p:txBody>
        </p:sp>
        <p:sp>
          <p:nvSpPr>
            <p:cNvPr id="73" name="TextBox 72"/>
            <p:cNvSpPr txBox="1"/>
            <p:nvPr/>
          </p:nvSpPr>
          <p:spPr>
            <a:xfrm>
              <a:off x="4500570" y="4605752"/>
              <a:ext cx="1382340" cy="369332"/>
            </a:xfrm>
            <a:prstGeom prst="rect">
              <a:avLst/>
            </a:prstGeom>
            <a:noFill/>
          </p:spPr>
          <p:txBody>
            <a:bodyPr wrap="square" rtlCol="0">
              <a:spAutoFit/>
            </a:bodyPr>
            <a:lstStyle/>
            <a:p>
              <a:pPr algn="ctr"/>
              <a:r>
                <a:rPr lang="ko-KR" altLang="en-US" sz="1800" b="1" dirty="0">
                  <a:solidFill>
                    <a:schemeClr val="tx1">
                      <a:lumMod val="75000"/>
                      <a:lumOff val="25000"/>
                    </a:schemeClr>
                  </a:solidFill>
                  <a:cs typeface="Arial" pitchFamily="34" charset="0"/>
                </a:rPr>
                <a:t>확장성</a:t>
              </a:r>
            </a:p>
          </p:txBody>
        </p:sp>
        <p:sp>
          <p:nvSpPr>
            <p:cNvPr id="74" name="TextBox 73"/>
            <p:cNvSpPr txBox="1"/>
            <p:nvPr/>
          </p:nvSpPr>
          <p:spPr>
            <a:xfrm>
              <a:off x="3631768" y="3119225"/>
              <a:ext cx="1382340" cy="369332"/>
            </a:xfrm>
            <a:prstGeom prst="rect">
              <a:avLst/>
            </a:prstGeom>
            <a:noFill/>
          </p:spPr>
          <p:txBody>
            <a:bodyPr wrap="square" rtlCol="0">
              <a:spAutoFit/>
            </a:bodyPr>
            <a:lstStyle/>
            <a:p>
              <a:pPr algn="ctr"/>
              <a:r>
                <a:rPr lang="ko-KR" altLang="en-US" sz="1800" b="1" dirty="0">
                  <a:solidFill>
                    <a:schemeClr val="tx1">
                      <a:lumMod val="75000"/>
                      <a:lumOff val="25000"/>
                    </a:schemeClr>
                  </a:solidFill>
                  <a:cs typeface="Arial" pitchFamily="34" charset="0"/>
                </a:rPr>
                <a:t>표현력</a:t>
              </a:r>
            </a:p>
          </p:txBody>
        </p:sp>
        <p:sp>
          <p:nvSpPr>
            <p:cNvPr id="46" name="Hexagon 6"/>
            <p:cNvSpPr/>
            <p:nvPr/>
          </p:nvSpPr>
          <p:spPr>
            <a:xfrm>
              <a:off x="5318641" y="2883910"/>
              <a:ext cx="1560562" cy="1357727"/>
            </a:xfrm>
            <a:prstGeom prst="hexagon">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2000" b="1">
                  <a:solidFill>
                    <a:schemeClr val="tx1">
                      <a:lumMod val="75000"/>
                      <a:lumOff val="25000"/>
                    </a:schemeClr>
                  </a:solidFill>
                </a:rPr>
                <a:t>인간화</a:t>
              </a:r>
            </a:p>
          </p:txBody>
        </p:sp>
      </p:grpSp>
      <p:sp>
        <p:nvSpPr>
          <p:cNvPr id="6" name="TextBox 5"/>
          <p:cNvSpPr txBox="1"/>
          <p:nvPr/>
        </p:nvSpPr>
        <p:spPr>
          <a:xfrm>
            <a:off x="405780" y="5236518"/>
            <a:ext cx="11377264" cy="1523494"/>
          </a:xfrm>
          <a:prstGeom prst="rect">
            <a:avLst/>
          </a:prstGeom>
          <a:noFill/>
        </p:spPr>
        <p:txBody>
          <a:bodyPr wrap="square" rtlCol="0">
            <a:spAutoFit/>
          </a:bodyPr>
          <a:lstStyle/>
          <a:p>
            <a:pPr>
              <a:lnSpc>
                <a:spcPct val="150000"/>
              </a:lnSpc>
            </a:pPr>
            <a:r>
              <a:rPr lang="ko-KR" altLang="en-US" sz="1400" b="1" dirty="0"/>
              <a:t>인간이 가진 감성</a:t>
            </a:r>
            <a:r>
              <a:rPr lang="en-US" altLang="ko-KR" sz="1400" b="1" dirty="0"/>
              <a:t>, </a:t>
            </a:r>
            <a:r>
              <a:rPr lang="ko-KR" altLang="en-US" sz="1400" b="1" dirty="0"/>
              <a:t>창조 능력</a:t>
            </a:r>
            <a:r>
              <a:rPr lang="en-US" altLang="ko-KR" sz="1400" b="1" dirty="0"/>
              <a:t>, </a:t>
            </a:r>
            <a:r>
              <a:rPr lang="ko-KR" altLang="en-US" sz="1400" b="1" dirty="0"/>
              <a:t>자아를 갖춘 캐릭터</a:t>
            </a:r>
            <a:endParaRPr lang="en-US" altLang="ko-KR" sz="1400" b="1" dirty="0"/>
          </a:p>
          <a:p>
            <a:pPr>
              <a:lnSpc>
                <a:spcPct val="150000"/>
              </a:lnSpc>
            </a:pPr>
            <a:r>
              <a:rPr lang="ko-KR" altLang="en-US" sz="1200" b="1" dirty="0">
                <a:solidFill>
                  <a:srgbClr val="FF0000"/>
                </a:solidFill>
              </a:rPr>
              <a:t>캐릭터의 최종적인 목표는 </a:t>
            </a:r>
            <a:r>
              <a:rPr lang="en-US" altLang="ko-KR" sz="1200" b="1" dirty="0">
                <a:solidFill>
                  <a:srgbClr val="FF0000"/>
                </a:solidFill>
              </a:rPr>
              <a:t>‘</a:t>
            </a:r>
            <a:r>
              <a:rPr lang="ko-KR" altLang="en-US" sz="1200" b="1" dirty="0">
                <a:solidFill>
                  <a:srgbClr val="FF0000"/>
                </a:solidFill>
              </a:rPr>
              <a:t>인간화</a:t>
            </a:r>
            <a:r>
              <a:rPr lang="en-US" altLang="ko-KR" sz="1200" b="1" dirty="0">
                <a:solidFill>
                  <a:srgbClr val="FF0000"/>
                </a:solidFill>
              </a:rPr>
              <a:t>‘</a:t>
            </a:r>
            <a:r>
              <a:rPr lang="ko-KR" altLang="en-US" sz="1200" dirty="0"/>
              <a:t>라고 할 수 있으며</a:t>
            </a:r>
            <a:r>
              <a:rPr lang="en-US" altLang="ko-KR" sz="1200" dirty="0"/>
              <a:t>, </a:t>
            </a:r>
            <a:r>
              <a:rPr lang="ko-KR" altLang="en-US" sz="1200" dirty="0"/>
              <a:t>특히나 최근 사회에서 캐릭터는 </a:t>
            </a:r>
            <a:r>
              <a:rPr lang="en-US" altLang="ko-KR" sz="1200" dirty="0"/>
              <a:t>＇</a:t>
            </a:r>
            <a:r>
              <a:rPr lang="ko-KR" altLang="en-US" sz="1200" dirty="0"/>
              <a:t>인간화</a:t>
            </a:r>
            <a:r>
              <a:rPr lang="en-US" altLang="ko-KR" sz="1200" dirty="0"/>
              <a:t>＇</a:t>
            </a:r>
            <a:r>
              <a:rPr lang="ko-KR" altLang="en-US" sz="1200" dirty="0"/>
              <a:t>를 중요시하게 되었다</a:t>
            </a:r>
            <a:r>
              <a:rPr lang="en-US" altLang="ko-KR" sz="1200" dirty="0"/>
              <a:t>.</a:t>
            </a:r>
          </a:p>
          <a:p>
            <a:pPr>
              <a:lnSpc>
                <a:spcPct val="150000"/>
              </a:lnSpc>
            </a:pPr>
            <a:r>
              <a:rPr lang="ko-KR" altLang="en-US" sz="1200" dirty="0"/>
              <a:t>캐릭터는 귀엽고</a:t>
            </a:r>
            <a:r>
              <a:rPr lang="en-US" altLang="ko-KR" sz="1200" dirty="0"/>
              <a:t>, </a:t>
            </a:r>
            <a:r>
              <a:rPr lang="ko-KR" altLang="en-US" sz="1200" dirty="0"/>
              <a:t>예뻐서 만이 아니라 자기 자신과 닮아 있고 교감할 수 있는 존재를 찾는 인간의 본능과 맞닿아 있기 때문에 점점 더 </a:t>
            </a:r>
            <a:r>
              <a:rPr lang="en-US" altLang="ko-KR" sz="1200" dirty="0"/>
              <a:t>'</a:t>
            </a:r>
            <a:r>
              <a:rPr lang="ko-KR" altLang="en-US" sz="1200" dirty="0"/>
              <a:t>인간화</a:t>
            </a:r>
            <a:r>
              <a:rPr lang="en-US" altLang="ko-KR" sz="1200" dirty="0"/>
              <a:t>'</a:t>
            </a:r>
            <a:r>
              <a:rPr lang="ko-KR" altLang="en-US" sz="1200" dirty="0"/>
              <a:t>가 중요해지고 있다</a:t>
            </a:r>
            <a:r>
              <a:rPr lang="en-US" altLang="ko-KR" sz="1200" dirty="0"/>
              <a:t>.</a:t>
            </a:r>
          </a:p>
          <a:p>
            <a:pPr>
              <a:lnSpc>
                <a:spcPct val="150000"/>
              </a:lnSpc>
            </a:pPr>
            <a:r>
              <a:rPr lang="ko-KR" altLang="en-US" sz="1200" dirty="0"/>
              <a:t>캐릭터 </a:t>
            </a:r>
            <a:r>
              <a:rPr lang="ko-KR" altLang="en-US" sz="1200" dirty="0" err="1"/>
              <a:t>이모티콘을</a:t>
            </a:r>
            <a:r>
              <a:rPr lang="ko-KR" altLang="en-US" sz="1200" dirty="0"/>
              <a:t> 사용하는 것도 </a:t>
            </a:r>
            <a:r>
              <a:rPr lang="en-US" altLang="ko-KR" sz="1200" dirty="0"/>
              <a:t>'</a:t>
            </a:r>
            <a:r>
              <a:rPr lang="ko-KR" altLang="en-US" sz="1200" dirty="0"/>
              <a:t>인간화</a:t>
            </a:r>
            <a:r>
              <a:rPr lang="en-US" altLang="ko-KR" sz="1200" dirty="0"/>
              <a:t>'</a:t>
            </a:r>
            <a:r>
              <a:rPr lang="ko-KR" altLang="en-US" sz="1200" dirty="0"/>
              <a:t>의 사례이다</a:t>
            </a:r>
            <a:r>
              <a:rPr lang="en-US" altLang="ko-KR" sz="1200" dirty="0"/>
              <a:t>. </a:t>
            </a:r>
            <a:r>
              <a:rPr lang="ko-KR" altLang="en-US" sz="1200" dirty="0"/>
              <a:t>텍스트보다 이미지나 캐릭터를 사용하는 것이 더욱 부드럽고 </a:t>
            </a:r>
            <a:r>
              <a:rPr lang="ko-KR" altLang="en-US" sz="1200" dirty="0" err="1"/>
              <a:t>전달력이</a:t>
            </a:r>
            <a:r>
              <a:rPr lang="ko-KR" altLang="en-US" sz="1200" dirty="0"/>
              <a:t> 뛰어나기 때문이다</a:t>
            </a:r>
            <a:r>
              <a:rPr lang="en-US" altLang="ko-KR" sz="1200" dirty="0"/>
              <a:t>.</a:t>
            </a:r>
          </a:p>
          <a:p>
            <a:pPr>
              <a:lnSpc>
                <a:spcPct val="150000"/>
              </a:lnSpc>
            </a:pPr>
            <a:r>
              <a:rPr lang="ko-KR" altLang="en-US" sz="1200" dirty="0"/>
              <a:t>게임에서의 만남은 실질적인 접촉이 일어나는 물리적 만남이 아니기 때문에 유저의 </a:t>
            </a:r>
            <a:r>
              <a:rPr lang="ko-KR" altLang="en-US" sz="1200" dirty="0" err="1"/>
              <a:t>몰입감을</a:t>
            </a:r>
            <a:r>
              <a:rPr lang="ko-KR" altLang="en-US" sz="1200" dirty="0"/>
              <a:t> 더욱 높여주기 위해서는 이러한 ‘</a:t>
            </a:r>
            <a:r>
              <a:rPr lang="ko-KR" altLang="en-US" sz="1200" dirty="0" err="1"/>
              <a:t>인간화’가</a:t>
            </a:r>
            <a:r>
              <a:rPr lang="ko-KR" altLang="en-US" sz="1200" dirty="0"/>
              <a:t> 중요하다</a:t>
            </a:r>
            <a:r>
              <a:rPr lang="en-US" altLang="ko-KR" sz="1200" dirty="0"/>
              <a:t>.</a:t>
            </a:r>
            <a:endParaRPr lang="ko-KR" altLang="en-US" sz="1200" dirty="0"/>
          </a:p>
        </p:txBody>
      </p:sp>
    </p:spTree>
    <p:extLst>
      <p:ext uri="{BB962C8B-B14F-4D97-AF65-F5344CB8AC3E}">
        <p14:creationId xmlns:p14="http://schemas.microsoft.com/office/powerpoint/2010/main" val="3829303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p:cNvSpPr/>
          <p:nvPr/>
        </p:nvSpPr>
        <p:spPr>
          <a:xfrm>
            <a:off x="8686700" y="1774403"/>
            <a:ext cx="3096344" cy="2087985"/>
          </a:xfrm>
          <a:prstGeom prst="rect">
            <a:avLst/>
          </a:prstGeom>
          <a:solidFill>
            <a:schemeClr val="tx2">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ko-KR" altLang="en-US" dirty="0"/>
              <a:t>매력적인 캐릭터란</a:t>
            </a:r>
            <a:r>
              <a:rPr lang="en-US" altLang="ko-KR" dirty="0"/>
              <a:t>?</a:t>
            </a:r>
            <a:endParaRPr lang="ko-KR" altLang="en-US" dirty="0"/>
          </a:p>
        </p:txBody>
      </p:sp>
      <p:sp>
        <p:nvSpPr>
          <p:cNvPr id="7" name="내용 개체 틀 6"/>
          <p:cNvSpPr>
            <a:spLocks noGrp="1"/>
          </p:cNvSpPr>
          <p:nvPr>
            <p:ph sz="quarter" idx="11"/>
          </p:nvPr>
        </p:nvSpPr>
        <p:spPr>
          <a:xfrm>
            <a:off x="405780" y="838203"/>
            <a:ext cx="11383819" cy="2915746"/>
          </a:xfrm>
        </p:spPr>
        <p:txBody>
          <a:bodyPr/>
          <a:lstStyle/>
          <a:p>
            <a:r>
              <a:rPr lang="ko-KR" altLang="en-US" sz="1100" dirty="0"/>
              <a:t>앞서 말한 특징들을 모두 갖춘다고 해서 매력적인 캐릭터가 될 수 있는 것은 아니다</a:t>
            </a:r>
            <a:r>
              <a:rPr lang="en-US" altLang="ko-KR" sz="1100" dirty="0"/>
              <a:t>.</a:t>
            </a:r>
          </a:p>
          <a:p>
            <a:r>
              <a:rPr lang="ko-KR" altLang="en-US" sz="1100" b="1" dirty="0">
                <a:solidFill>
                  <a:srgbClr val="FF0000"/>
                </a:solidFill>
              </a:rPr>
              <a:t>캐릭터를 만들 때</a:t>
            </a:r>
            <a:r>
              <a:rPr lang="en-US" altLang="ko-KR" sz="1100" b="1" dirty="0">
                <a:solidFill>
                  <a:srgbClr val="FF0000"/>
                </a:solidFill>
              </a:rPr>
              <a:t> </a:t>
            </a:r>
            <a:r>
              <a:rPr lang="ko-KR" altLang="en-US" sz="1100" b="1" dirty="0">
                <a:solidFill>
                  <a:srgbClr val="FF0000"/>
                </a:solidFill>
              </a:rPr>
              <a:t>고려해야 하는 것</a:t>
            </a:r>
            <a:r>
              <a:rPr lang="ko-KR" altLang="en-US" sz="1100" dirty="0"/>
              <a:t>으로는 게임의 장르</a:t>
            </a:r>
            <a:r>
              <a:rPr lang="en-US" altLang="ko-KR" sz="1100" dirty="0"/>
              <a:t>,</a:t>
            </a:r>
            <a:r>
              <a:rPr lang="ko-KR" altLang="en-US" sz="1100" dirty="0"/>
              <a:t> 살아온 환경</a:t>
            </a:r>
            <a:r>
              <a:rPr lang="en-US" altLang="ko-KR" sz="1100" dirty="0"/>
              <a:t>, </a:t>
            </a:r>
            <a:r>
              <a:rPr lang="ko-KR" altLang="en-US" sz="1100" dirty="0"/>
              <a:t>지식수준</a:t>
            </a:r>
            <a:r>
              <a:rPr lang="en-US" altLang="ko-KR" sz="1100" dirty="0"/>
              <a:t>, </a:t>
            </a:r>
            <a:r>
              <a:rPr lang="ko-KR" altLang="en-US" sz="1100" dirty="0"/>
              <a:t>좋아하는 것</a:t>
            </a:r>
            <a:r>
              <a:rPr lang="en-US" altLang="ko-KR" sz="1100" dirty="0"/>
              <a:t>, </a:t>
            </a:r>
            <a:r>
              <a:rPr lang="ko-KR" altLang="en-US" sz="1100" dirty="0"/>
              <a:t>싫어하는 것</a:t>
            </a:r>
            <a:r>
              <a:rPr lang="en-US" altLang="ko-KR" sz="1100" dirty="0"/>
              <a:t>, </a:t>
            </a:r>
            <a:r>
              <a:rPr lang="ko-KR" altLang="en-US" sz="1100" dirty="0"/>
              <a:t>트라우마</a:t>
            </a:r>
            <a:r>
              <a:rPr lang="en-US" altLang="ko-KR" sz="1100" dirty="0"/>
              <a:t>, </a:t>
            </a:r>
            <a:r>
              <a:rPr lang="ko-KR" altLang="en-US" sz="1100" dirty="0"/>
              <a:t>인물 관계</a:t>
            </a:r>
            <a:r>
              <a:rPr lang="en-US" altLang="ko-KR" sz="1100" dirty="0"/>
              <a:t>, </a:t>
            </a:r>
            <a:r>
              <a:rPr lang="ko-KR" altLang="en-US" sz="1100" dirty="0" err="1"/>
              <a:t>희노애락에</a:t>
            </a:r>
            <a:r>
              <a:rPr lang="ko-KR" altLang="en-US" sz="1100" dirty="0"/>
              <a:t> 대해서 어떻게 반응하는 지 등 인물에 대한 이력서가 필요하다</a:t>
            </a:r>
            <a:r>
              <a:rPr lang="en-US" altLang="ko-KR" sz="1100" dirty="0"/>
              <a:t>. (</a:t>
            </a:r>
            <a:r>
              <a:rPr lang="ko-KR" altLang="en-US" sz="1100" dirty="0"/>
              <a:t>반드시 이력서 형태일 필요는 없지만 캐릭터에 대해 알 수 있는 정보가 정리되어 있어야 한다</a:t>
            </a:r>
            <a:r>
              <a:rPr lang="en-US" altLang="ko-KR" sz="1100" dirty="0"/>
              <a:t>)</a:t>
            </a:r>
          </a:p>
          <a:p>
            <a:r>
              <a:rPr lang="ko-KR" altLang="en-US" sz="1100" dirty="0"/>
              <a:t>반드시 </a:t>
            </a:r>
            <a:r>
              <a:rPr lang="ko-KR" altLang="en-US" sz="1100" b="1" dirty="0">
                <a:solidFill>
                  <a:srgbClr val="FF0000"/>
                </a:solidFill>
              </a:rPr>
              <a:t>정확한 타겟층</a:t>
            </a:r>
            <a:r>
              <a:rPr lang="ko-KR" altLang="en-US" sz="1100" dirty="0"/>
              <a:t>을 생각해 두고 만들어야 한다</a:t>
            </a:r>
            <a:r>
              <a:rPr lang="en-US" altLang="ko-KR" sz="1100" dirty="0"/>
              <a:t>.</a:t>
            </a:r>
          </a:p>
          <a:p>
            <a:r>
              <a:rPr lang="ko-KR" altLang="en-US" sz="1100" dirty="0" err="1"/>
              <a:t>타겟층의</a:t>
            </a:r>
            <a:r>
              <a:rPr lang="ko-KR" altLang="en-US" sz="1100" dirty="0"/>
              <a:t> 연령대</a:t>
            </a:r>
            <a:r>
              <a:rPr lang="en-US" altLang="ko-KR" sz="1100" dirty="0"/>
              <a:t>, </a:t>
            </a:r>
            <a:r>
              <a:rPr lang="ko-KR" altLang="en-US" sz="1100" dirty="0"/>
              <a:t>취미</a:t>
            </a:r>
            <a:r>
              <a:rPr lang="en-US" altLang="ko-KR" sz="1100" dirty="0"/>
              <a:t>, </a:t>
            </a:r>
            <a:r>
              <a:rPr lang="ko-KR" altLang="en-US" sz="1100" dirty="0"/>
              <a:t>성별</a:t>
            </a:r>
            <a:r>
              <a:rPr lang="en-US" altLang="ko-KR" sz="1100" dirty="0"/>
              <a:t>, </a:t>
            </a:r>
            <a:r>
              <a:rPr lang="ko-KR" altLang="en-US" sz="1100" dirty="0" err="1"/>
              <a:t>연애관</a:t>
            </a:r>
            <a:r>
              <a:rPr lang="en-US" altLang="ko-KR" sz="1100" dirty="0"/>
              <a:t>, </a:t>
            </a:r>
            <a:r>
              <a:rPr lang="ko-KR" altLang="en-US" sz="1100" dirty="0"/>
              <a:t>좋아하는 것</a:t>
            </a:r>
            <a:r>
              <a:rPr lang="en-US" altLang="ko-KR" sz="1100" dirty="0"/>
              <a:t>, </a:t>
            </a:r>
            <a:r>
              <a:rPr lang="ko-KR" altLang="en-US" sz="1100" dirty="0"/>
              <a:t>싫어하는 것 등을 최우선 적으로 생각해야 한다</a:t>
            </a:r>
            <a:r>
              <a:rPr lang="en-US" altLang="ko-KR" sz="1100" dirty="0"/>
              <a:t>.</a:t>
            </a:r>
          </a:p>
          <a:p>
            <a:r>
              <a:rPr lang="ko-KR" altLang="en-US" sz="1100" dirty="0"/>
              <a:t>매력적인 캐릭터를 만들더라도</a:t>
            </a:r>
            <a:r>
              <a:rPr lang="en-US" altLang="ko-KR" sz="1100" dirty="0"/>
              <a:t> </a:t>
            </a:r>
            <a:r>
              <a:rPr lang="ko-KR" altLang="en-US" sz="1100" dirty="0" err="1"/>
              <a:t>타겟층의</a:t>
            </a:r>
            <a:r>
              <a:rPr lang="ko-KR" altLang="en-US" sz="1100" dirty="0"/>
              <a:t> 선호도에 맞지 않으면 그 캐릭터는 매력적인 캐릭터라고 할 수 없기 때문이다</a:t>
            </a:r>
            <a:r>
              <a:rPr lang="en-US" altLang="ko-KR" sz="1100" dirty="0"/>
              <a:t>.</a:t>
            </a:r>
          </a:p>
          <a:p>
            <a:r>
              <a:rPr lang="ko-KR" altLang="en-US" sz="1100" dirty="0"/>
              <a:t>또한 </a:t>
            </a:r>
            <a:r>
              <a:rPr lang="ko-KR" altLang="en-US" sz="1100" b="1" dirty="0">
                <a:solidFill>
                  <a:srgbClr val="FF0000"/>
                </a:solidFill>
              </a:rPr>
              <a:t>캐릭터의 이면적 특성</a:t>
            </a:r>
            <a:r>
              <a:rPr lang="en-US" altLang="ko-KR" sz="1100" dirty="0"/>
              <a:t>(</a:t>
            </a:r>
            <a:r>
              <a:rPr lang="ko-KR" altLang="en-US" sz="1100" dirty="0"/>
              <a:t>이중성과</a:t>
            </a:r>
            <a:r>
              <a:rPr lang="en-US" altLang="ko-KR" sz="1100" dirty="0"/>
              <a:t> </a:t>
            </a:r>
            <a:r>
              <a:rPr lang="ko-KR" altLang="en-US" sz="1100" dirty="0"/>
              <a:t>결함</a:t>
            </a:r>
            <a:r>
              <a:rPr lang="en-US" altLang="ko-KR" sz="1100" dirty="0"/>
              <a:t>, </a:t>
            </a:r>
            <a:r>
              <a:rPr lang="ko-KR" altLang="en-US" sz="1100" dirty="0"/>
              <a:t>여백</a:t>
            </a:r>
            <a:r>
              <a:rPr lang="en-US" altLang="ko-KR" sz="1100" dirty="0"/>
              <a:t>)</a:t>
            </a:r>
            <a:r>
              <a:rPr lang="ko-KR" altLang="en-US" sz="1100" dirty="0"/>
              <a:t>이 존재해야 </a:t>
            </a:r>
            <a:r>
              <a:rPr lang="ko-KR" altLang="en-US" sz="1100" b="1" dirty="0">
                <a:solidFill>
                  <a:srgbClr val="FF0000"/>
                </a:solidFill>
              </a:rPr>
              <a:t>입체적이고 매력적인 캐릭터</a:t>
            </a:r>
            <a:r>
              <a:rPr lang="ko-KR" altLang="en-US" sz="1100" dirty="0"/>
              <a:t>로 느껴진다</a:t>
            </a:r>
            <a:r>
              <a:rPr lang="en-US" altLang="ko-KR" sz="1100" dirty="0"/>
              <a:t>.</a:t>
            </a:r>
          </a:p>
          <a:p>
            <a:r>
              <a:rPr lang="ko-KR" altLang="en-US" sz="1100" b="1" dirty="0"/>
              <a:t>이중성</a:t>
            </a:r>
            <a:r>
              <a:rPr lang="en-US" altLang="ko-KR" sz="1100" b="1" dirty="0"/>
              <a:t>, </a:t>
            </a:r>
            <a:r>
              <a:rPr lang="ko-KR" altLang="en-US" sz="1100" b="1" dirty="0"/>
              <a:t>결함</a:t>
            </a:r>
            <a:r>
              <a:rPr lang="ko-KR" altLang="en-US" sz="1100" dirty="0"/>
              <a:t> </a:t>
            </a:r>
            <a:r>
              <a:rPr lang="en-US" altLang="ko-KR" sz="1100" dirty="0"/>
              <a:t>– </a:t>
            </a:r>
            <a:r>
              <a:rPr lang="ko-KR" altLang="en-US" sz="1100" dirty="0"/>
              <a:t>캐릭터의 반전을 보여줄 수 있는 평소의 행동과는 전혀 다른 모습</a:t>
            </a:r>
            <a:r>
              <a:rPr lang="en-US" altLang="ko-KR" sz="1100" dirty="0"/>
              <a:t>, </a:t>
            </a:r>
            <a:r>
              <a:rPr lang="ko-KR" altLang="en-US" sz="1100" dirty="0"/>
              <a:t>결함 적인 부분에 대한 갈등과 고민</a:t>
            </a:r>
            <a:endParaRPr lang="en-US" altLang="ko-KR" sz="1100" dirty="0"/>
          </a:p>
          <a:p>
            <a:r>
              <a:rPr lang="ko-KR" altLang="en-US" sz="1100" b="1" dirty="0"/>
              <a:t>여백</a:t>
            </a:r>
            <a:r>
              <a:rPr lang="ko-KR" altLang="en-US" sz="1100" dirty="0"/>
              <a:t> </a:t>
            </a:r>
            <a:r>
              <a:rPr lang="en-US" altLang="ko-KR" sz="1100" dirty="0"/>
              <a:t>– </a:t>
            </a:r>
            <a:r>
              <a:rPr lang="ko-KR" altLang="en-US" sz="1100" dirty="0"/>
              <a:t>완벽한 캐릭터가 아니라 변경하거나 다른 행동을 할 여지가 있는 캐릭터 </a:t>
            </a:r>
            <a:r>
              <a:rPr lang="en-US" altLang="ko-KR" sz="1100" dirty="0"/>
              <a:t>(</a:t>
            </a:r>
            <a:r>
              <a:rPr lang="ko-KR" altLang="en-US" sz="1100" dirty="0"/>
              <a:t>완벽한 캐릭터는 행동의 예측이 쉬워서 재미없다</a:t>
            </a:r>
            <a:r>
              <a:rPr lang="en-US" altLang="ko-KR" sz="1100" dirty="0"/>
              <a:t>)</a:t>
            </a:r>
          </a:p>
        </p:txBody>
      </p:sp>
      <p:graphicFrame>
        <p:nvGraphicFramePr>
          <p:cNvPr id="12" name="내용 개체 틀 11"/>
          <p:cNvGraphicFramePr>
            <a:graphicFrameLocks noGrp="1"/>
          </p:cNvGraphicFramePr>
          <p:nvPr>
            <p:ph sz="quarter" idx="12"/>
            <p:extLst>
              <p:ext uri="{D42A27DB-BD31-4B8C-83A1-F6EECF244321}">
                <p14:modId xmlns:p14="http://schemas.microsoft.com/office/powerpoint/2010/main" val="4140875191"/>
              </p:ext>
            </p:extLst>
          </p:nvPr>
        </p:nvGraphicFramePr>
        <p:xfrm>
          <a:off x="405780" y="3862388"/>
          <a:ext cx="5544170" cy="2412511"/>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3695287897"/>
                    </a:ext>
                  </a:extLst>
                </a:gridCol>
                <a:gridCol w="4608066">
                  <a:extLst>
                    <a:ext uri="{9D8B030D-6E8A-4147-A177-3AD203B41FA5}">
                      <a16:colId xmlns:a16="http://schemas.microsoft.com/office/drawing/2014/main" val="343964963"/>
                    </a:ext>
                  </a:extLst>
                </a:gridCol>
              </a:tblGrid>
              <a:tr h="461122">
                <a:tc gridSpan="2">
                  <a:txBody>
                    <a:bodyPr/>
                    <a:lstStyle/>
                    <a:p>
                      <a:pPr algn="ctr" latinLnBrk="1"/>
                      <a:r>
                        <a:rPr lang="ko-KR" altLang="en-US" sz="1100" dirty="0"/>
                        <a:t>매력적인 캐릭터를 만들기 위해서 필요한 설명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hMerge="1">
                  <a:txBody>
                    <a:bodyPr/>
                    <a:lstStyle/>
                    <a:p>
                      <a:pPr latinLnBrk="1"/>
                      <a:endParaRPr lang="ko-KR" altLang="en-US" dirty="0"/>
                    </a:p>
                  </a:txBody>
                  <a:tcPr/>
                </a:tc>
                <a:extLst>
                  <a:ext uri="{0D108BD9-81ED-4DB2-BD59-A6C34878D82A}">
                    <a16:rowId xmlns:a16="http://schemas.microsoft.com/office/drawing/2014/main" val="1618771982"/>
                  </a:ext>
                </a:extLst>
              </a:tr>
              <a:tr h="568023">
                <a:tc>
                  <a:txBody>
                    <a:bodyPr/>
                    <a:lstStyle/>
                    <a:p>
                      <a:pPr latinLnBrk="1"/>
                      <a:r>
                        <a:rPr lang="ko-KR" altLang="en-US" sz="1100" b="1" dirty="0"/>
                        <a:t>지배적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8915" rtl="0" eaLnBrk="1" fontAlgn="auto" latinLnBrk="1" hangingPunct="1">
                        <a:lnSpc>
                          <a:spcPct val="100000"/>
                        </a:lnSpc>
                        <a:spcBef>
                          <a:spcPts val="0"/>
                        </a:spcBef>
                        <a:spcAft>
                          <a:spcPts val="0"/>
                        </a:spcAft>
                        <a:buClrTx/>
                        <a:buSzTx/>
                        <a:buFontTx/>
                        <a:buNone/>
                        <a:tabLst/>
                        <a:defRPr/>
                      </a:pPr>
                      <a:r>
                        <a:rPr lang="ko-KR" altLang="en-US" sz="1100" dirty="0"/>
                        <a:t>캐릭터의 목표는 무엇이며</a:t>
                      </a:r>
                      <a:r>
                        <a:rPr lang="en-US" altLang="ko-KR" sz="1100" dirty="0"/>
                        <a:t>, </a:t>
                      </a:r>
                      <a:r>
                        <a:rPr lang="ko-KR" altLang="en-US" sz="1100" dirty="0"/>
                        <a:t>이 목표를 어떻게 달성할 것인가</a:t>
                      </a:r>
                      <a:endParaRPr lang="en-US" altLang="ko-KR" sz="1100" dirty="0"/>
                    </a:p>
                    <a:p>
                      <a:pPr marL="0" marR="0" indent="0" algn="l" defTabSz="1218915" rtl="0" eaLnBrk="1" fontAlgn="auto" latinLnBrk="1" hangingPunct="1">
                        <a:lnSpc>
                          <a:spcPct val="100000"/>
                        </a:lnSpc>
                        <a:spcBef>
                          <a:spcPts val="0"/>
                        </a:spcBef>
                        <a:spcAft>
                          <a:spcPts val="0"/>
                        </a:spcAft>
                        <a:buClrTx/>
                        <a:buSzTx/>
                        <a:buFontTx/>
                        <a:buNone/>
                        <a:tabLst/>
                        <a:defRPr/>
                      </a:pPr>
                      <a:r>
                        <a:rPr lang="en-US" altLang="ko-KR" sz="1100" dirty="0"/>
                        <a:t>(</a:t>
                      </a:r>
                      <a:r>
                        <a:rPr lang="ko-KR" altLang="en-US" sz="1100" dirty="0"/>
                        <a:t>캐릭터가 추구하는 해결방법</a:t>
                      </a:r>
                      <a:r>
                        <a:rPr lang="en-US" altLang="ko-KR" sz="11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689908"/>
                  </a:ext>
                </a:extLst>
              </a:tr>
              <a:tr h="461122">
                <a:tc>
                  <a:txBody>
                    <a:bodyPr/>
                    <a:lstStyle/>
                    <a:p>
                      <a:pPr latinLnBrk="1"/>
                      <a:r>
                        <a:rPr lang="ko-KR" altLang="en-US" sz="1100" b="1" dirty="0"/>
                        <a:t>부속적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1218915" rtl="0" eaLnBrk="1" fontAlgn="auto" latinLnBrk="1" hangingPunct="1">
                        <a:lnSpc>
                          <a:spcPct val="100000"/>
                        </a:lnSpc>
                        <a:spcBef>
                          <a:spcPts val="0"/>
                        </a:spcBef>
                        <a:spcAft>
                          <a:spcPts val="0"/>
                        </a:spcAft>
                        <a:buClrTx/>
                        <a:buSzTx/>
                        <a:buFontTx/>
                        <a:buNone/>
                        <a:tabLst/>
                        <a:defRPr/>
                      </a:pPr>
                      <a:r>
                        <a:rPr lang="ko-KR" altLang="en-US" sz="1100" dirty="0"/>
                        <a:t>어휘</a:t>
                      </a:r>
                      <a:r>
                        <a:rPr lang="en-US" altLang="ko-KR" sz="1100" dirty="0"/>
                        <a:t>, </a:t>
                      </a:r>
                      <a:r>
                        <a:rPr lang="ko-KR" altLang="en-US" sz="1100" dirty="0"/>
                        <a:t>말투</a:t>
                      </a:r>
                      <a:r>
                        <a:rPr lang="en-US" altLang="ko-KR" sz="1100" dirty="0"/>
                        <a:t>, </a:t>
                      </a:r>
                      <a:r>
                        <a:rPr lang="ko-KR" altLang="en-US" sz="1100" dirty="0"/>
                        <a:t>옷차림</a:t>
                      </a:r>
                      <a:r>
                        <a:rPr lang="en-US" altLang="ko-KR" sz="1100" dirty="0"/>
                        <a:t>, </a:t>
                      </a:r>
                      <a:r>
                        <a:rPr lang="ko-KR" altLang="en-US" sz="1100" dirty="0"/>
                        <a:t>제스처</a:t>
                      </a:r>
                      <a:r>
                        <a:rPr lang="en-US" altLang="ko-KR" sz="1100" dirty="0"/>
                        <a:t>, </a:t>
                      </a:r>
                      <a:r>
                        <a:rPr lang="ko-KR" altLang="en-US" sz="1100" dirty="0"/>
                        <a:t>버릇 등 </a:t>
                      </a:r>
                      <a:r>
                        <a:rPr lang="en-US" altLang="ko-KR" sz="1100" dirty="0"/>
                        <a:t>(</a:t>
                      </a:r>
                      <a:r>
                        <a:rPr lang="ko-KR" altLang="en-US" sz="1100" dirty="0"/>
                        <a:t>이미지로 대체 가능</a:t>
                      </a:r>
                      <a:r>
                        <a:rPr lang="en-US" altLang="ko-KR" sz="1100" dirty="0"/>
                        <a:t>)</a:t>
                      </a:r>
                      <a:endParaRPr lang="ko-KR"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2718752"/>
                  </a:ext>
                </a:extLst>
              </a:tr>
              <a:tr h="461122">
                <a:tc>
                  <a:txBody>
                    <a:bodyPr/>
                    <a:lstStyle/>
                    <a:p>
                      <a:pPr latinLnBrk="1"/>
                      <a:r>
                        <a:rPr lang="ko-KR" altLang="en-US" sz="1100" b="1" dirty="0"/>
                        <a:t>특징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dirty="0"/>
                        <a:t>외적 묘사</a:t>
                      </a:r>
                      <a:r>
                        <a:rPr lang="ko-KR" altLang="en-US" sz="1100" baseline="0" dirty="0"/>
                        <a:t> </a:t>
                      </a:r>
                      <a:r>
                        <a:rPr lang="en-US" altLang="ko-KR" sz="1100" baseline="0" dirty="0"/>
                        <a:t>(</a:t>
                      </a:r>
                      <a:r>
                        <a:rPr lang="ko-KR" altLang="en-US" sz="1100" baseline="0" dirty="0"/>
                        <a:t>이미지로 대체 가능</a:t>
                      </a:r>
                      <a:r>
                        <a:rPr lang="en-US" altLang="ko-KR" sz="1100" baseline="0" dirty="0"/>
                        <a:t>)</a:t>
                      </a:r>
                      <a:endParaRPr lang="ko-KR"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6719346"/>
                  </a:ext>
                </a:extLst>
              </a:tr>
              <a:tr h="461122">
                <a:tc>
                  <a:txBody>
                    <a:bodyPr/>
                    <a:lstStyle/>
                    <a:p>
                      <a:pPr latinLnBrk="1"/>
                      <a:r>
                        <a:rPr lang="ko-KR" altLang="en-US" sz="1100" b="1" dirty="0"/>
                        <a:t>성격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100" dirty="0"/>
                        <a:t>내면 묘사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3374641"/>
                  </a:ext>
                </a:extLst>
              </a:tr>
            </a:tbl>
          </a:graphicData>
        </a:graphic>
      </p:graphicFrame>
      <p:sp>
        <p:nvSpPr>
          <p:cNvPr id="9" name="텍스트 개체 틀 8"/>
          <p:cNvSpPr>
            <a:spLocks noGrp="1"/>
          </p:cNvSpPr>
          <p:nvPr>
            <p:ph type="body" sz="quarter" idx="13"/>
          </p:nvPr>
        </p:nvSpPr>
        <p:spPr/>
        <p:txBody>
          <a:bodyPr/>
          <a:lstStyle/>
          <a:p>
            <a:r>
              <a:rPr lang="ko-KR" altLang="en-US" dirty="0"/>
              <a:t>캐릭터가 게임에 등장할 때 소개해줘야 할 요소들</a:t>
            </a:r>
          </a:p>
        </p:txBody>
      </p:sp>
      <p:sp>
        <p:nvSpPr>
          <p:cNvPr id="10" name="텍스트 개체 틀 9"/>
          <p:cNvSpPr>
            <a:spLocks noGrp="1"/>
          </p:cNvSpPr>
          <p:nvPr>
            <p:ph type="body" sz="quarter" idx="14"/>
          </p:nvPr>
        </p:nvSpPr>
        <p:spPr/>
        <p:txBody>
          <a:bodyPr/>
          <a:lstStyle/>
          <a:p>
            <a:r>
              <a:rPr lang="ko-KR" altLang="en-US" dirty="0" err="1"/>
              <a:t>에픽</a:t>
            </a:r>
            <a:r>
              <a:rPr lang="ko-KR" altLang="en-US" dirty="0"/>
              <a:t> 세븐 캐릭터의 제작 과정</a:t>
            </a:r>
          </a:p>
        </p:txBody>
      </p:sp>
      <p:pic>
        <p:nvPicPr>
          <p:cNvPr id="13" name="Picture 2">
            <a:extLst>
              <a:ext uri="{FF2B5EF4-FFF2-40B4-BE49-F238E27FC236}">
                <a16:creationId xmlns:a16="http://schemas.microsoft.com/office/drawing/2014/main" id="{96C9C8A7-3E43-4AA9-86FC-277E12F51115}"/>
              </a:ext>
            </a:extLst>
          </p:cNvPr>
          <p:cNvPicPr>
            <a:picLocks noGrp="1" noChangeAspect="1" noChangeArrowheads="1"/>
          </p:cNvPicPr>
          <p:nvPr>
            <p:ph sz="quarter" idx="10"/>
          </p:nvPr>
        </p:nvPicPr>
        <p:blipFill rotWithShape="1">
          <a:blip r:embed="rId2">
            <a:extLst>
              <a:ext uri="{28A0092B-C50C-407E-A947-70E740481C1C}">
                <a14:useLocalDpi xmlns:a14="http://schemas.microsoft.com/office/drawing/2010/main" val="0"/>
              </a:ext>
            </a:extLst>
          </a:blip>
          <a:srcRect l="10320" t="27994" r="1385" b="4985"/>
          <a:stretch/>
        </p:blipFill>
        <p:spPr bwMode="auto">
          <a:xfrm>
            <a:off x="6238428" y="3862388"/>
            <a:ext cx="5544616" cy="2413000"/>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700" y="1836142"/>
            <a:ext cx="1489596" cy="1702395"/>
          </a:xfrm>
          <a:prstGeom prst="rect">
            <a:avLst/>
          </a:prstGeom>
        </p:spPr>
      </p:pic>
      <p:pic>
        <p:nvPicPr>
          <p:cNvPr id="15" name="그림 14"/>
          <p:cNvPicPr>
            <a:picLocks noChangeAspect="1"/>
          </p:cNvPicPr>
          <p:nvPr/>
        </p:nvPicPr>
        <p:blipFill>
          <a:blip r:embed="rId4">
            <a:extLst>
              <a:ext uri="{BEBA8EAE-BF5A-486C-A8C5-ECC9F3942E4B}">
                <a14:imgProps xmlns:a14="http://schemas.microsoft.com/office/drawing/2010/main">
                  <a14:imgLayer r:embed="rId5">
                    <a14:imgEffect>
                      <a14:backgroundRemoval t="1205" b="98494" l="0" r="97251"/>
                    </a14:imgEffect>
                  </a14:imgLayer>
                </a14:imgProps>
              </a:ext>
              <a:ext uri="{28A0092B-C50C-407E-A947-70E740481C1C}">
                <a14:useLocalDpi xmlns:a14="http://schemas.microsoft.com/office/drawing/2010/main" val="0"/>
              </a:ext>
            </a:extLst>
          </a:blip>
          <a:stretch>
            <a:fillRect/>
          </a:stretch>
        </p:blipFill>
        <p:spPr>
          <a:xfrm>
            <a:off x="10147968" y="1836142"/>
            <a:ext cx="1492160" cy="1702395"/>
          </a:xfrm>
          <a:prstGeom prst="rect">
            <a:avLst/>
          </a:prstGeom>
        </p:spPr>
      </p:pic>
      <p:sp>
        <p:nvSpPr>
          <p:cNvPr id="16" name="TextBox 15"/>
          <p:cNvSpPr txBox="1"/>
          <p:nvPr/>
        </p:nvSpPr>
        <p:spPr>
          <a:xfrm>
            <a:off x="8960856" y="3515797"/>
            <a:ext cx="941283" cy="369332"/>
          </a:xfrm>
          <a:prstGeom prst="rect">
            <a:avLst/>
          </a:prstGeom>
          <a:noFill/>
        </p:spPr>
        <p:txBody>
          <a:bodyPr wrap="none" rtlCol="0">
            <a:spAutoFit/>
          </a:bodyPr>
          <a:lstStyle/>
          <a:p>
            <a:pPr algn="ctr"/>
            <a:r>
              <a:rPr lang="ko-KR" altLang="en-US" sz="900" dirty="0">
                <a:latin typeface="+mn-ea"/>
              </a:rPr>
              <a:t>메이플스토리</a:t>
            </a:r>
            <a:r>
              <a:rPr lang="en-US" altLang="ko-KR" sz="900" dirty="0">
                <a:latin typeface="+mn-ea"/>
              </a:rPr>
              <a:t>2</a:t>
            </a:r>
          </a:p>
          <a:p>
            <a:pPr algn="ctr"/>
            <a:r>
              <a:rPr lang="en-US" altLang="ko-KR" sz="900" dirty="0">
                <a:latin typeface="+mn-ea"/>
              </a:rPr>
              <a:t>SD</a:t>
            </a:r>
            <a:r>
              <a:rPr lang="ko-KR" altLang="en-US" sz="900" dirty="0">
                <a:latin typeface="+mn-ea"/>
              </a:rPr>
              <a:t>캐릭터</a:t>
            </a:r>
          </a:p>
        </p:txBody>
      </p:sp>
      <p:sp>
        <p:nvSpPr>
          <p:cNvPr id="17" name="TextBox 16"/>
          <p:cNvSpPr txBox="1"/>
          <p:nvPr/>
        </p:nvSpPr>
        <p:spPr>
          <a:xfrm>
            <a:off x="10715839" y="3515797"/>
            <a:ext cx="801823" cy="369332"/>
          </a:xfrm>
          <a:prstGeom prst="rect">
            <a:avLst/>
          </a:prstGeom>
          <a:noFill/>
        </p:spPr>
        <p:txBody>
          <a:bodyPr wrap="none" rtlCol="0">
            <a:spAutoFit/>
          </a:bodyPr>
          <a:lstStyle/>
          <a:p>
            <a:pPr algn="ctr"/>
            <a:r>
              <a:rPr lang="ko-KR" altLang="en-US" sz="900" dirty="0">
                <a:latin typeface="+mn-ea"/>
              </a:rPr>
              <a:t>리니지</a:t>
            </a:r>
            <a:r>
              <a:rPr lang="en-US" altLang="ko-KR" sz="900" dirty="0">
                <a:latin typeface="+mn-ea"/>
              </a:rPr>
              <a:t>2</a:t>
            </a:r>
          </a:p>
          <a:p>
            <a:pPr algn="ctr"/>
            <a:r>
              <a:rPr lang="ko-KR" altLang="en-US" sz="900" dirty="0">
                <a:latin typeface="+mn-ea"/>
              </a:rPr>
              <a:t>실사 캐릭터</a:t>
            </a:r>
          </a:p>
        </p:txBody>
      </p:sp>
      <p:cxnSp>
        <p:nvCxnSpPr>
          <p:cNvPr id="20" name="직선 화살표 연결선 19"/>
          <p:cNvCxnSpPr/>
          <p:nvPr/>
        </p:nvCxnSpPr>
        <p:spPr>
          <a:xfrm>
            <a:off x="8038628" y="2422475"/>
            <a:ext cx="5760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65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캐릭터의 속성별 분류</a:t>
            </a:r>
          </a:p>
        </p:txBody>
      </p:sp>
      <p:sp>
        <p:nvSpPr>
          <p:cNvPr id="25" name="직사각형 24">
            <a:extLst>
              <a:ext uri="{FF2B5EF4-FFF2-40B4-BE49-F238E27FC236}">
                <a16:creationId xmlns:a16="http://schemas.microsoft.com/office/drawing/2014/main" id="{1F5F5FF7-1834-436B-8EDC-A6E79B509A75}"/>
              </a:ext>
            </a:extLst>
          </p:cNvPr>
          <p:cNvSpPr/>
          <p:nvPr/>
        </p:nvSpPr>
        <p:spPr>
          <a:xfrm>
            <a:off x="5480104" y="838299"/>
            <a:ext cx="1228616" cy="3491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캐릭터의 속성</a:t>
            </a:r>
          </a:p>
        </p:txBody>
      </p:sp>
      <p:sp>
        <p:nvSpPr>
          <p:cNvPr id="26" name="직사각형 25">
            <a:extLst>
              <a:ext uri="{FF2B5EF4-FFF2-40B4-BE49-F238E27FC236}">
                <a16:creationId xmlns:a16="http://schemas.microsoft.com/office/drawing/2014/main" id="{5908BEF0-44AA-4BEE-8D11-653B2B9DCCAE}"/>
              </a:ext>
            </a:extLst>
          </p:cNvPr>
          <p:cNvSpPr/>
          <p:nvPr/>
        </p:nvSpPr>
        <p:spPr>
          <a:xfrm>
            <a:off x="3886742" y="1595551"/>
            <a:ext cx="1228616" cy="383943"/>
          </a:xfrm>
          <a:prstGeom prst="rect">
            <a:avLst/>
          </a:prstGeom>
          <a:solidFill>
            <a:srgbClr val="B3A2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인간관계</a:t>
            </a:r>
          </a:p>
        </p:txBody>
      </p:sp>
      <p:sp>
        <p:nvSpPr>
          <p:cNvPr id="27" name="직사각형 26">
            <a:extLst>
              <a:ext uri="{FF2B5EF4-FFF2-40B4-BE49-F238E27FC236}">
                <a16:creationId xmlns:a16="http://schemas.microsoft.com/office/drawing/2014/main" id="{AF235A51-62AA-48FA-A017-50CF1D23A203}"/>
              </a:ext>
            </a:extLst>
          </p:cNvPr>
          <p:cNvSpPr/>
          <p:nvPr/>
        </p:nvSpPr>
        <p:spPr>
          <a:xfrm>
            <a:off x="2293379" y="1595551"/>
            <a:ext cx="1228616" cy="383943"/>
          </a:xfrm>
          <a:prstGeom prst="rect">
            <a:avLst/>
          </a:pr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상황</a:t>
            </a:r>
          </a:p>
        </p:txBody>
      </p:sp>
      <p:sp>
        <p:nvSpPr>
          <p:cNvPr id="28" name="직사각형 27">
            <a:extLst>
              <a:ext uri="{FF2B5EF4-FFF2-40B4-BE49-F238E27FC236}">
                <a16:creationId xmlns:a16="http://schemas.microsoft.com/office/drawing/2014/main" id="{75F1B1F2-F2AF-48A8-B5A6-3D7E84CD5BCB}"/>
              </a:ext>
            </a:extLst>
          </p:cNvPr>
          <p:cNvSpPr/>
          <p:nvPr/>
        </p:nvSpPr>
        <p:spPr>
          <a:xfrm>
            <a:off x="5480104" y="1600867"/>
            <a:ext cx="1228616" cy="383943"/>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직종</a:t>
            </a:r>
          </a:p>
        </p:txBody>
      </p:sp>
      <p:sp>
        <p:nvSpPr>
          <p:cNvPr id="29" name="직사각형 28">
            <a:extLst>
              <a:ext uri="{FF2B5EF4-FFF2-40B4-BE49-F238E27FC236}">
                <a16:creationId xmlns:a16="http://schemas.microsoft.com/office/drawing/2014/main" id="{9DDA5DC4-51D6-42E9-A45C-B94B4810D2BC}"/>
              </a:ext>
            </a:extLst>
          </p:cNvPr>
          <p:cNvSpPr/>
          <p:nvPr/>
        </p:nvSpPr>
        <p:spPr>
          <a:xfrm>
            <a:off x="7073466" y="1595551"/>
            <a:ext cx="1228616" cy="383943"/>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신체특징</a:t>
            </a:r>
          </a:p>
        </p:txBody>
      </p:sp>
      <p:sp>
        <p:nvSpPr>
          <p:cNvPr id="30" name="직사각형 29">
            <a:extLst>
              <a:ext uri="{FF2B5EF4-FFF2-40B4-BE49-F238E27FC236}">
                <a16:creationId xmlns:a16="http://schemas.microsoft.com/office/drawing/2014/main" id="{B6C03103-87ED-45DF-B317-963FDC1AC668}"/>
              </a:ext>
            </a:extLst>
          </p:cNvPr>
          <p:cNvSpPr/>
          <p:nvPr/>
        </p:nvSpPr>
        <p:spPr>
          <a:xfrm>
            <a:off x="8666829" y="1595551"/>
            <a:ext cx="1228616" cy="383943"/>
          </a:xfrm>
          <a:prstGeom prst="rect">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연령</a:t>
            </a:r>
          </a:p>
        </p:txBody>
      </p:sp>
      <p:sp>
        <p:nvSpPr>
          <p:cNvPr id="31" name="직사각형 30">
            <a:extLst>
              <a:ext uri="{FF2B5EF4-FFF2-40B4-BE49-F238E27FC236}">
                <a16:creationId xmlns:a16="http://schemas.microsoft.com/office/drawing/2014/main" id="{69A8122E-D77D-4BBE-AFEE-CE58FB534EEC}"/>
              </a:ext>
            </a:extLst>
          </p:cNvPr>
          <p:cNvSpPr/>
          <p:nvPr/>
        </p:nvSpPr>
        <p:spPr>
          <a:xfrm>
            <a:off x="10260191" y="1595551"/>
            <a:ext cx="1228616" cy="383943"/>
          </a:xfrm>
          <a:prstGeom prst="rect">
            <a:avLst/>
          </a:prstGeom>
          <a:solidFill>
            <a:srgbClr val="948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기타</a:t>
            </a:r>
          </a:p>
        </p:txBody>
      </p:sp>
      <p:sp>
        <p:nvSpPr>
          <p:cNvPr id="32" name="직사각형 31">
            <a:extLst>
              <a:ext uri="{FF2B5EF4-FFF2-40B4-BE49-F238E27FC236}">
                <a16:creationId xmlns:a16="http://schemas.microsoft.com/office/drawing/2014/main" id="{219EC49C-5D44-452D-9E1D-172B2E745619}"/>
              </a:ext>
            </a:extLst>
          </p:cNvPr>
          <p:cNvSpPr/>
          <p:nvPr/>
        </p:nvSpPr>
        <p:spPr>
          <a:xfrm>
            <a:off x="700017" y="1595551"/>
            <a:ext cx="1228616" cy="383943"/>
          </a:xfrm>
          <a:prstGeom prst="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t>성격</a:t>
            </a:r>
          </a:p>
        </p:txBody>
      </p:sp>
      <p:cxnSp>
        <p:nvCxnSpPr>
          <p:cNvPr id="33" name="연결선: 꺾임 10">
            <a:extLst>
              <a:ext uri="{FF2B5EF4-FFF2-40B4-BE49-F238E27FC236}">
                <a16:creationId xmlns:a16="http://schemas.microsoft.com/office/drawing/2014/main" id="{92E92648-D9FE-4C3C-86B1-AB53A54910CB}"/>
              </a:ext>
            </a:extLst>
          </p:cNvPr>
          <p:cNvCxnSpPr>
            <a:cxnSpLocks/>
            <a:stCxn id="25" idx="2"/>
            <a:endCxn id="32" idx="0"/>
          </p:cNvCxnSpPr>
          <p:nvPr/>
        </p:nvCxnSpPr>
        <p:spPr>
          <a:xfrm rot="5400000">
            <a:off x="3500308" y="-998553"/>
            <a:ext cx="408122" cy="4780087"/>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연결선: 꺾임 12">
            <a:extLst>
              <a:ext uri="{FF2B5EF4-FFF2-40B4-BE49-F238E27FC236}">
                <a16:creationId xmlns:a16="http://schemas.microsoft.com/office/drawing/2014/main" id="{7F880068-6A08-42C8-86C5-6E0B5587D7EB}"/>
              </a:ext>
            </a:extLst>
          </p:cNvPr>
          <p:cNvCxnSpPr>
            <a:cxnSpLocks/>
            <a:stCxn id="25" idx="2"/>
            <a:endCxn id="27" idx="0"/>
          </p:cNvCxnSpPr>
          <p:nvPr/>
        </p:nvCxnSpPr>
        <p:spPr>
          <a:xfrm rot="5400000">
            <a:off x="4296989" y="-201872"/>
            <a:ext cx="408122" cy="31867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15">
            <a:extLst>
              <a:ext uri="{FF2B5EF4-FFF2-40B4-BE49-F238E27FC236}">
                <a16:creationId xmlns:a16="http://schemas.microsoft.com/office/drawing/2014/main" id="{C557B391-8667-4CA4-8F4E-846D92461A0B}"/>
              </a:ext>
            </a:extLst>
          </p:cNvPr>
          <p:cNvCxnSpPr>
            <a:cxnSpLocks/>
            <a:stCxn id="25" idx="2"/>
            <a:endCxn id="26" idx="0"/>
          </p:cNvCxnSpPr>
          <p:nvPr/>
        </p:nvCxnSpPr>
        <p:spPr>
          <a:xfrm rot="5400000">
            <a:off x="5093670" y="594809"/>
            <a:ext cx="408122" cy="15933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연결선: 꺾임 18">
            <a:extLst>
              <a:ext uri="{FF2B5EF4-FFF2-40B4-BE49-F238E27FC236}">
                <a16:creationId xmlns:a16="http://schemas.microsoft.com/office/drawing/2014/main" id="{50546B76-B250-43FF-A50E-349B4C102CF3}"/>
              </a:ext>
            </a:extLst>
          </p:cNvPr>
          <p:cNvCxnSpPr>
            <a:cxnSpLocks/>
            <a:stCxn id="25" idx="2"/>
            <a:endCxn id="28" idx="0"/>
          </p:cNvCxnSpPr>
          <p:nvPr/>
        </p:nvCxnSpPr>
        <p:spPr>
          <a:xfrm rot="5400000">
            <a:off x="5887693" y="1394148"/>
            <a:ext cx="413438" cy="127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22">
            <a:extLst>
              <a:ext uri="{FF2B5EF4-FFF2-40B4-BE49-F238E27FC236}">
                <a16:creationId xmlns:a16="http://schemas.microsoft.com/office/drawing/2014/main" id="{D8816D88-A01D-4E05-9060-CE9C52992129}"/>
              </a:ext>
            </a:extLst>
          </p:cNvPr>
          <p:cNvCxnSpPr>
            <a:cxnSpLocks/>
            <a:stCxn id="25" idx="2"/>
            <a:endCxn id="29" idx="0"/>
          </p:cNvCxnSpPr>
          <p:nvPr/>
        </p:nvCxnSpPr>
        <p:spPr>
          <a:xfrm rot="16200000" flipH="1">
            <a:off x="6687032" y="594809"/>
            <a:ext cx="408122" cy="15933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연결선: 꺾임 24">
            <a:extLst>
              <a:ext uri="{FF2B5EF4-FFF2-40B4-BE49-F238E27FC236}">
                <a16:creationId xmlns:a16="http://schemas.microsoft.com/office/drawing/2014/main" id="{5217A970-CAA8-4940-9B2D-CB14B3AF0149}"/>
              </a:ext>
            </a:extLst>
          </p:cNvPr>
          <p:cNvCxnSpPr>
            <a:cxnSpLocks/>
            <a:stCxn id="25" idx="2"/>
            <a:endCxn id="30" idx="0"/>
          </p:cNvCxnSpPr>
          <p:nvPr/>
        </p:nvCxnSpPr>
        <p:spPr>
          <a:xfrm rot="16200000" flipH="1">
            <a:off x="7483713" y="-201873"/>
            <a:ext cx="408122" cy="31867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연결선: 꺾임 25">
            <a:extLst>
              <a:ext uri="{FF2B5EF4-FFF2-40B4-BE49-F238E27FC236}">
                <a16:creationId xmlns:a16="http://schemas.microsoft.com/office/drawing/2014/main" id="{F64FC5DF-18CC-43CA-BB0F-4FCC7FFC3128}"/>
              </a:ext>
            </a:extLst>
          </p:cNvPr>
          <p:cNvCxnSpPr>
            <a:cxnSpLocks/>
            <a:stCxn id="25" idx="2"/>
            <a:endCxn id="31" idx="0"/>
          </p:cNvCxnSpPr>
          <p:nvPr/>
        </p:nvCxnSpPr>
        <p:spPr>
          <a:xfrm rot="16200000" flipH="1">
            <a:off x="8280394" y="-998554"/>
            <a:ext cx="408122" cy="4780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id="{27B1134C-E7FE-4B6B-8E80-A4985A8383AE}"/>
              </a:ext>
            </a:extLst>
          </p:cNvPr>
          <p:cNvSpPr/>
          <p:nvPr/>
        </p:nvSpPr>
        <p:spPr>
          <a:xfrm>
            <a:off x="700017" y="2257463"/>
            <a:ext cx="1228616" cy="40328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dirty="0"/>
              <a:t>츤데레</a:t>
            </a:r>
            <a:endParaRPr lang="en-US" altLang="ko-KR" sz="1200" dirty="0"/>
          </a:p>
          <a:p>
            <a:pPr algn="ctr">
              <a:lnSpc>
                <a:spcPct val="150000"/>
              </a:lnSpc>
            </a:pPr>
            <a:r>
              <a:rPr lang="ko-KR" altLang="en-US" sz="1200" dirty="0" err="1"/>
              <a:t>메가데레</a:t>
            </a:r>
            <a:endParaRPr lang="en-US" altLang="ko-KR" sz="1200" dirty="0"/>
          </a:p>
          <a:p>
            <a:pPr algn="ctr">
              <a:lnSpc>
                <a:spcPct val="150000"/>
              </a:lnSpc>
            </a:pPr>
            <a:r>
              <a:rPr lang="ko-KR" altLang="en-US" sz="1200" dirty="0" err="1"/>
              <a:t>얀데레</a:t>
            </a:r>
            <a:endParaRPr lang="ko-KR" altLang="en-US" sz="1200" dirty="0"/>
          </a:p>
          <a:p>
            <a:pPr algn="ctr">
              <a:lnSpc>
                <a:spcPct val="150000"/>
              </a:lnSpc>
            </a:pPr>
            <a:r>
              <a:rPr lang="ko-KR" altLang="en-US" sz="1200" dirty="0" err="1"/>
              <a:t>쿨데레</a:t>
            </a:r>
            <a:endParaRPr lang="en-US" altLang="ko-KR" sz="1200" dirty="0"/>
          </a:p>
          <a:p>
            <a:pPr algn="ctr">
              <a:lnSpc>
                <a:spcPct val="150000"/>
              </a:lnSpc>
            </a:pPr>
            <a:r>
              <a:rPr lang="ko-KR" altLang="en-US" sz="1200" dirty="0"/>
              <a:t>강심장</a:t>
            </a:r>
          </a:p>
          <a:p>
            <a:pPr algn="ctr">
              <a:lnSpc>
                <a:spcPct val="150000"/>
              </a:lnSpc>
            </a:pPr>
            <a:r>
              <a:rPr lang="ko-KR" altLang="en-US" sz="1200" dirty="0" err="1"/>
              <a:t>사이코패스</a:t>
            </a:r>
            <a:endParaRPr lang="ko-KR" altLang="en-US" sz="1200" dirty="0"/>
          </a:p>
          <a:p>
            <a:pPr algn="ctr">
              <a:lnSpc>
                <a:spcPct val="150000"/>
              </a:lnSpc>
            </a:pPr>
            <a:r>
              <a:rPr lang="ko-KR" altLang="en-US" sz="1200" dirty="0"/>
              <a:t>덜렁이</a:t>
            </a:r>
          </a:p>
          <a:p>
            <a:pPr algn="ctr">
              <a:lnSpc>
                <a:spcPct val="150000"/>
              </a:lnSpc>
            </a:pPr>
            <a:r>
              <a:rPr lang="ko-KR" altLang="en-US" sz="1200" dirty="0"/>
              <a:t>구두쇠</a:t>
            </a:r>
          </a:p>
          <a:p>
            <a:pPr algn="ctr">
              <a:lnSpc>
                <a:spcPct val="150000"/>
              </a:lnSpc>
            </a:pPr>
            <a:r>
              <a:rPr lang="ko-KR" altLang="en-US" sz="1200" dirty="0"/>
              <a:t>겁쟁이</a:t>
            </a:r>
            <a:endParaRPr lang="en-US" altLang="ko-KR" sz="1200" dirty="0"/>
          </a:p>
          <a:p>
            <a:pPr algn="ctr">
              <a:lnSpc>
                <a:spcPct val="150000"/>
              </a:lnSpc>
            </a:pPr>
            <a:r>
              <a:rPr lang="ko-KR" altLang="en-US" sz="1200" dirty="0"/>
              <a:t>고집불통</a:t>
            </a:r>
            <a:endParaRPr lang="en-US" altLang="ko-KR" sz="1200" dirty="0"/>
          </a:p>
          <a:p>
            <a:pPr algn="ctr">
              <a:lnSpc>
                <a:spcPct val="150000"/>
              </a:lnSpc>
            </a:pPr>
            <a:r>
              <a:rPr lang="ko-KR" altLang="en-US" sz="1200" dirty="0" err="1"/>
              <a:t>마이페이스</a:t>
            </a:r>
            <a:endParaRPr lang="en-US" altLang="ko-KR" sz="1200" dirty="0"/>
          </a:p>
          <a:p>
            <a:pPr algn="ctr">
              <a:lnSpc>
                <a:spcPct val="150000"/>
              </a:lnSpc>
            </a:pPr>
            <a:r>
              <a:rPr lang="ko-KR" altLang="en-US" sz="1200" dirty="0" smtClean="0"/>
              <a:t>게으름뱅이</a:t>
            </a:r>
            <a:endParaRPr lang="en-US" altLang="ko-KR" sz="1200" dirty="0" smtClean="0"/>
          </a:p>
          <a:p>
            <a:pPr algn="ctr">
              <a:lnSpc>
                <a:spcPct val="150000"/>
              </a:lnSpc>
            </a:pPr>
            <a:r>
              <a:rPr lang="ko-KR" altLang="en-US" sz="1200" dirty="0" smtClean="0"/>
              <a:t>청개구리</a:t>
            </a:r>
            <a:endParaRPr lang="en-US" altLang="ko-KR" sz="1200" dirty="0"/>
          </a:p>
          <a:p>
            <a:pPr algn="ctr">
              <a:lnSpc>
                <a:spcPct val="150000"/>
              </a:lnSpc>
            </a:pPr>
            <a:r>
              <a:rPr lang="en-US" altLang="ko-KR" sz="1200" dirty="0"/>
              <a:t>…</a:t>
            </a:r>
          </a:p>
        </p:txBody>
      </p:sp>
      <p:cxnSp>
        <p:nvCxnSpPr>
          <p:cNvPr id="41" name="직선 화살표 연결선 40">
            <a:extLst>
              <a:ext uri="{FF2B5EF4-FFF2-40B4-BE49-F238E27FC236}">
                <a16:creationId xmlns:a16="http://schemas.microsoft.com/office/drawing/2014/main" id="{267EFB2E-951A-4B11-B98B-0D1C61B71A03}"/>
              </a:ext>
            </a:extLst>
          </p:cNvPr>
          <p:cNvCxnSpPr>
            <a:cxnSpLocks/>
            <a:stCxn id="32" idx="2"/>
            <a:endCxn id="40" idx="0"/>
          </p:cNvCxnSpPr>
          <p:nvPr/>
        </p:nvCxnSpPr>
        <p:spPr>
          <a:xfrm>
            <a:off x="1314325" y="1979494"/>
            <a:ext cx="0" cy="2779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직사각형 41">
            <a:extLst>
              <a:ext uri="{FF2B5EF4-FFF2-40B4-BE49-F238E27FC236}">
                <a16:creationId xmlns:a16="http://schemas.microsoft.com/office/drawing/2014/main" id="{01FE6187-A7C8-4CE2-BE65-C57F7AE2238C}"/>
              </a:ext>
            </a:extLst>
          </p:cNvPr>
          <p:cNvSpPr/>
          <p:nvPr/>
        </p:nvSpPr>
        <p:spPr>
          <a:xfrm>
            <a:off x="2293379" y="2257463"/>
            <a:ext cx="1228616" cy="403282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dirty="0"/>
              <a:t>남녀역할반전</a:t>
            </a:r>
            <a:endParaRPr lang="en-US" altLang="ko-KR" sz="1200" dirty="0"/>
          </a:p>
          <a:p>
            <a:pPr algn="ctr">
              <a:lnSpc>
                <a:spcPct val="150000"/>
              </a:lnSpc>
            </a:pPr>
            <a:r>
              <a:rPr lang="ko-KR" altLang="en-US" sz="1200" dirty="0"/>
              <a:t>남장여자</a:t>
            </a:r>
          </a:p>
          <a:p>
            <a:pPr algn="ctr">
              <a:lnSpc>
                <a:spcPct val="150000"/>
              </a:lnSpc>
            </a:pPr>
            <a:r>
              <a:rPr lang="ko-KR" altLang="en-US" sz="1200" dirty="0"/>
              <a:t>여장남자</a:t>
            </a:r>
          </a:p>
          <a:p>
            <a:pPr algn="ctr">
              <a:lnSpc>
                <a:spcPct val="150000"/>
              </a:lnSpc>
            </a:pPr>
            <a:r>
              <a:rPr lang="ko-KR" altLang="en-US" sz="1200" dirty="0"/>
              <a:t>성전환 </a:t>
            </a:r>
            <a:r>
              <a:rPr lang="en-US" altLang="ko-KR" sz="1200" dirty="0"/>
              <a:t>TS</a:t>
            </a:r>
          </a:p>
          <a:p>
            <a:pPr algn="ctr">
              <a:lnSpc>
                <a:spcPct val="150000"/>
              </a:lnSpc>
            </a:pPr>
            <a:r>
              <a:rPr lang="ko-KR" altLang="en-US" sz="1200" dirty="0"/>
              <a:t>홍일점</a:t>
            </a:r>
            <a:r>
              <a:rPr lang="en-US" altLang="ko-KR" sz="1200" dirty="0"/>
              <a:t>(</a:t>
            </a:r>
            <a:r>
              <a:rPr lang="ko-KR" altLang="en-US" sz="1200" dirty="0" err="1"/>
              <a:t>역하렘</a:t>
            </a:r>
            <a:r>
              <a:rPr lang="en-US" altLang="ko-KR" sz="1200" dirty="0"/>
              <a:t>)</a:t>
            </a:r>
            <a:endParaRPr lang="ko-KR" altLang="en-US" sz="1200" dirty="0"/>
          </a:p>
          <a:p>
            <a:pPr algn="ctr">
              <a:lnSpc>
                <a:spcPct val="150000"/>
              </a:lnSpc>
            </a:pPr>
            <a:r>
              <a:rPr lang="ko-KR" altLang="en-US" sz="1200" dirty="0" err="1"/>
              <a:t>청일점</a:t>
            </a:r>
            <a:r>
              <a:rPr lang="en-US" altLang="ko-KR" sz="1200" dirty="0"/>
              <a:t>(</a:t>
            </a:r>
            <a:r>
              <a:rPr lang="ko-KR" altLang="en-US" sz="1200" dirty="0"/>
              <a:t>하렘</a:t>
            </a:r>
            <a:r>
              <a:rPr lang="en-US" altLang="ko-KR" sz="1200" dirty="0"/>
              <a:t>)</a:t>
            </a:r>
            <a:endParaRPr lang="ko-KR" altLang="en-US" sz="1200" dirty="0"/>
          </a:p>
          <a:p>
            <a:pPr algn="ctr">
              <a:lnSpc>
                <a:spcPct val="150000"/>
              </a:lnSpc>
            </a:pPr>
            <a:r>
              <a:rPr lang="ko-KR" altLang="en-US" sz="1200" dirty="0" err="1"/>
              <a:t>키잡</a:t>
            </a:r>
            <a:endParaRPr lang="en-US" altLang="ko-KR" sz="1200" dirty="0"/>
          </a:p>
          <a:p>
            <a:pPr algn="ctr">
              <a:lnSpc>
                <a:spcPct val="150000"/>
              </a:lnSpc>
            </a:pPr>
            <a:r>
              <a:rPr lang="ko-KR" altLang="en-US" sz="1200" dirty="0"/>
              <a:t>상식 개변</a:t>
            </a:r>
            <a:endParaRPr lang="en-US" altLang="ko-KR" sz="1200" dirty="0"/>
          </a:p>
          <a:p>
            <a:pPr algn="ctr">
              <a:lnSpc>
                <a:spcPct val="150000"/>
              </a:lnSpc>
            </a:pPr>
            <a:r>
              <a:rPr lang="ko-KR" altLang="en-US" sz="1200" dirty="0"/>
              <a:t>일부다처제</a:t>
            </a:r>
            <a:endParaRPr lang="en-US" altLang="ko-KR" sz="1200" dirty="0"/>
          </a:p>
          <a:p>
            <a:pPr algn="ctr">
              <a:lnSpc>
                <a:spcPct val="150000"/>
              </a:lnSpc>
            </a:pPr>
            <a:r>
              <a:rPr lang="ko-KR" altLang="en-US" sz="1200" dirty="0"/>
              <a:t>일처다부제</a:t>
            </a:r>
            <a:endParaRPr lang="en-US" altLang="ko-KR" sz="1200" dirty="0"/>
          </a:p>
          <a:p>
            <a:pPr algn="ctr">
              <a:lnSpc>
                <a:spcPct val="150000"/>
              </a:lnSpc>
            </a:pPr>
            <a:r>
              <a:rPr lang="ko-KR" altLang="en-US" sz="1200" dirty="0" smtClean="0"/>
              <a:t>집단혼</a:t>
            </a:r>
            <a:endParaRPr lang="en-US" altLang="ko-KR" sz="1200" dirty="0" smtClean="0"/>
          </a:p>
          <a:p>
            <a:pPr algn="ctr">
              <a:lnSpc>
                <a:spcPct val="150000"/>
              </a:lnSpc>
            </a:pPr>
            <a:r>
              <a:rPr lang="en-US" altLang="ko-KR" sz="1200" dirty="0" smtClean="0"/>
              <a:t>BL</a:t>
            </a:r>
          </a:p>
          <a:p>
            <a:pPr algn="ctr">
              <a:lnSpc>
                <a:spcPct val="150000"/>
              </a:lnSpc>
            </a:pPr>
            <a:r>
              <a:rPr lang="en-US" altLang="ko-KR" sz="1200" dirty="0" smtClean="0"/>
              <a:t>GL</a:t>
            </a:r>
            <a:endParaRPr lang="en-US" altLang="ko-KR" sz="1200" dirty="0"/>
          </a:p>
          <a:p>
            <a:pPr algn="ctr">
              <a:lnSpc>
                <a:spcPct val="150000"/>
              </a:lnSpc>
            </a:pPr>
            <a:r>
              <a:rPr lang="en-US" altLang="ko-KR" sz="1200" dirty="0"/>
              <a:t>…</a:t>
            </a:r>
          </a:p>
        </p:txBody>
      </p:sp>
      <p:cxnSp>
        <p:nvCxnSpPr>
          <p:cNvPr id="43" name="직선 화살표 연결선 42">
            <a:extLst>
              <a:ext uri="{FF2B5EF4-FFF2-40B4-BE49-F238E27FC236}">
                <a16:creationId xmlns:a16="http://schemas.microsoft.com/office/drawing/2014/main" id="{E0B89D15-B6E6-44F0-9B08-E059D5E1F1CE}"/>
              </a:ext>
            </a:extLst>
          </p:cNvPr>
          <p:cNvCxnSpPr>
            <a:cxnSpLocks/>
            <a:stCxn id="27" idx="2"/>
            <a:endCxn id="42" idx="0"/>
          </p:cNvCxnSpPr>
          <p:nvPr/>
        </p:nvCxnSpPr>
        <p:spPr>
          <a:xfrm>
            <a:off x="2907687" y="1979494"/>
            <a:ext cx="0" cy="2779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574118BC-7845-4341-8F5D-A1EEEC89F231}"/>
              </a:ext>
            </a:extLst>
          </p:cNvPr>
          <p:cNvSpPr/>
          <p:nvPr/>
        </p:nvSpPr>
        <p:spPr>
          <a:xfrm>
            <a:off x="3886740" y="2257463"/>
            <a:ext cx="1228616" cy="403282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dirty="0"/>
              <a:t>가족</a:t>
            </a:r>
            <a:endParaRPr lang="en-US" altLang="ko-KR" sz="1200" dirty="0"/>
          </a:p>
          <a:p>
            <a:pPr algn="ctr">
              <a:lnSpc>
                <a:spcPct val="150000"/>
              </a:lnSpc>
            </a:pPr>
            <a:r>
              <a:rPr lang="ko-KR" altLang="en-US" sz="1200" dirty="0" err="1"/>
              <a:t>브라콘</a:t>
            </a:r>
            <a:endParaRPr lang="en-US" altLang="ko-KR" sz="1200" dirty="0"/>
          </a:p>
          <a:p>
            <a:pPr algn="ctr">
              <a:lnSpc>
                <a:spcPct val="150000"/>
              </a:lnSpc>
            </a:pPr>
            <a:r>
              <a:rPr lang="ko-KR" altLang="en-US" sz="1200" dirty="0"/>
              <a:t>시스콘</a:t>
            </a:r>
          </a:p>
          <a:p>
            <a:pPr algn="ctr">
              <a:lnSpc>
                <a:spcPct val="150000"/>
              </a:lnSpc>
            </a:pPr>
            <a:r>
              <a:rPr lang="ko-KR" altLang="en-US" sz="1200" dirty="0"/>
              <a:t>선후배</a:t>
            </a:r>
          </a:p>
          <a:p>
            <a:pPr algn="ctr">
              <a:lnSpc>
                <a:spcPct val="150000"/>
              </a:lnSpc>
            </a:pPr>
            <a:r>
              <a:rPr lang="ko-KR" altLang="en-US" sz="1200" dirty="0"/>
              <a:t>소꿉친구</a:t>
            </a:r>
          </a:p>
          <a:p>
            <a:pPr algn="ctr">
              <a:lnSpc>
                <a:spcPct val="150000"/>
              </a:lnSpc>
            </a:pPr>
            <a:r>
              <a:rPr lang="ko-KR" altLang="en-US" sz="1200" dirty="0" err="1"/>
              <a:t>의붓형제</a:t>
            </a:r>
            <a:endParaRPr lang="en-US" altLang="ko-KR" sz="1200" dirty="0"/>
          </a:p>
          <a:p>
            <a:pPr algn="ctr">
              <a:lnSpc>
                <a:spcPct val="150000"/>
              </a:lnSpc>
            </a:pPr>
            <a:r>
              <a:rPr lang="ko-KR" altLang="en-US" sz="1200" dirty="0"/>
              <a:t>친척</a:t>
            </a:r>
          </a:p>
          <a:p>
            <a:pPr algn="ctr">
              <a:lnSpc>
                <a:spcPct val="150000"/>
              </a:lnSpc>
            </a:pPr>
            <a:r>
              <a:rPr lang="ko-KR" altLang="en-US" sz="1200" dirty="0"/>
              <a:t>커플</a:t>
            </a:r>
          </a:p>
          <a:p>
            <a:pPr algn="ctr">
              <a:lnSpc>
                <a:spcPct val="150000"/>
              </a:lnSpc>
            </a:pPr>
            <a:r>
              <a:rPr lang="ko-KR" altLang="en-US" sz="1200" dirty="0" err="1"/>
              <a:t>노플래그</a:t>
            </a:r>
            <a:endParaRPr lang="ko-KR" altLang="en-US" sz="1200" dirty="0"/>
          </a:p>
          <a:p>
            <a:pPr algn="ctr">
              <a:lnSpc>
                <a:spcPct val="150000"/>
              </a:lnSpc>
            </a:pPr>
            <a:r>
              <a:rPr lang="ko-KR" altLang="en-US" sz="1200" dirty="0" err="1"/>
              <a:t>썸</a:t>
            </a:r>
            <a:endParaRPr lang="en-US" altLang="ko-KR" sz="1200" dirty="0"/>
          </a:p>
          <a:p>
            <a:pPr algn="ctr">
              <a:lnSpc>
                <a:spcPct val="150000"/>
              </a:lnSpc>
            </a:pPr>
            <a:r>
              <a:rPr lang="ko-KR" altLang="en-US" sz="1200" dirty="0"/>
              <a:t>사제</a:t>
            </a:r>
            <a:endParaRPr lang="en-US" altLang="ko-KR" sz="1200" dirty="0"/>
          </a:p>
          <a:p>
            <a:pPr algn="ctr">
              <a:lnSpc>
                <a:spcPct val="150000"/>
              </a:lnSpc>
            </a:pPr>
            <a:r>
              <a:rPr lang="ko-KR" altLang="en-US" sz="1200" dirty="0"/>
              <a:t>선악</a:t>
            </a:r>
            <a:endParaRPr lang="en-US" altLang="ko-KR" sz="1200" dirty="0"/>
          </a:p>
          <a:p>
            <a:pPr algn="ctr">
              <a:lnSpc>
                <a:spcPct val="150000"/>
              </a:lnSpc>
            </a:pPr>
            <a:r>
              <a:rPr lang="ko-KR" altLang="en-US" sz="1200" dirty="0" smtClean="0"/>
              <a:t>라이벌</a:t>
            </a:r>
            <a:endParaRPr lang="en-US" altLang="ko-KR" sz="1200" dirty="0"/>
          </a:p>
          <a:p>
            <a:pPr algn="ctr">
              <a:lnSpc>
                <a:spcPct val="150000"/>
              </a:lnSpc>
            </a:pPr>
            <a:r>
              <a:rPr lang="en-US" altLang="ko-KR" sz="1200" dirty="0"/>
              <a:t>…</a:t>
            </a:r>
            <a:endParaRPr lang="ko-KR" altLang="en-US" sz="1200" dirty="0"/>
          </a:p>
        </p:txBody>
      </p:sp>
      <p:sp>
        <p:nvSpPr>
          <p:cNvPr id="45" name="직사각형 44">
            <a:extLst>
              <a:ext uri="{FF2B5EF4-FFF2-40B4-BE49-F238E27FC236}">
                <a16:creationId xmlns:a16="http://schemas.microsoft.com/office/drawing/2014/main" id="{F57D5D36-79FD-4BCE-8880-27626EF7962D}"/>
              </a:ext>
            </a:extLst>
          </p:cNvPr>
          <p:cNvSpPr/>
          <p:nvPr/>
        </p:nvSpPr>
        <p:spPr>
          <a:xfrm>
            <a:off x="5480101" y="2257463"/>
            <a:ext cx="1228616" cy="40328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dirty="0"/>
              <a:t>배우</a:t>
            </a:r>
            <a:endParaRPr lang="en-US" altLang="ko-KR" sz="1200" dirty="0"/>
          </a:p>
          <a:p>
            <a:pPr algn="ctr">
              <a:lnSpc>
                <a:spcPct val="150000"/>
              </a:lnSpc>
            </a:pPr>
            <a:r>
              <a:rPr lang="ko-KR" altLang="en-US" sz="1200" dirty="0"/>
              <a:t>간호사</a:t>
            </a:r>
          </a:p>
          <a:p>
            <a:pPr algn="ctr">
              <a:lnSpc>
                <a:spcPct val="150000"/>
              </a:lnSpc>
            </a:pPr>
            <a:r>
              <a:rPr lang="ko-KR" altLang="en-US" sz="1200" dirty="0"/>
              <a:t>메이드</a:t>
            </a:r>
          </a:p>
          <a:p>
            <a:pPr algn="ctr">
              <a:lnSpc>
                <a:spcPct val="150000"/>
              </a:lnSpc>
            </a:pPr>
            <a:r>
              <a:rPr lang="ko-KR" altLang="en-US" sz="1200" dirty="0"/>
              <a:t>마법소녀</a:t>
            </a:r>
          </a:p>
          <a:p>
            <a:pPr algn="ctr">
              <a:lnSpc>
                <a:spcPct val="150000"/>
              </a:lnSpc>
            </a:pPr>
            <a:r>
              <a:rPr lang="ko-KR" altLang="en-US" sz="1200" dirty="0" err="1"/>
              <a:t>아이돌</a:t>
            </a:r>
            <a:endParaRPr lang="ko-KR" altLang="en-US" sz="1200" dirty="0"/>
          </a:p>
          <a:p>
            <a:pPr algn="ctr">
              <a:lnSpc>
                <a:spcPct val="150000"/>
              </a:lnSpc>
            </a:pPr>
            <a:r>
              <a:rPr lang="ko-KR" altLang="en-US" sz="1200" dirty="0"/>
              <a:t>교사</a:t>
            </a:r>
          </a:p>
          <a:p>
            <a:pPr algn="ctr">
              <a:lnSpc>
                <a:spcPct val="150000"/>
              </a:lnSpc>
            </a:pPr>
            <a:r>
              <a:rPr lang="ko-KR" altLang="en-US" sz="1200" dirty="0"/>
              <a:t>연구원</a:t>
            </a:r>
          </a:p>
          <a:p>
            <a:pPr algn="ctr">
              <a:lnSpc>
                <a:spcPct val="150000"/>
              </a:lnSpc>
            </a:pPr>
            <a:r>
              <a:rPr lang="ko-KR" altLang="en-US" sz="1200" dirty="0"/>
              <a:t>군인</a:t>
            </a:r>
            <a:endParaRPr lang="en-US" altLang="ko-KR" sz="1200" dirty="0"/>
          </a:p>
          <a:p>
            <a:pPr algn="ctr">
              <a:lnSpc>
                <a:spcPct val="150000"/>
              </a:lnSpc>
            </a:pPr>
            <a:r>
              <a:rPr lang="ko-KR" altLang="en-US" sz="1200" dirty="0"/>
              <a:t>종교인</a:t>
            </a:r>
            <a:endParaRPr lang="en-US" altLang="ko-KR" sz="1200" dirty="0"/>
          </a:p>
          <a:p>
            <a:pPr algn="ctr">
              <a:lnSpc>
                <a:spcPct val="150000"/>
              </a:lnSpc>
            </a:pPr>
            <a:r>
              <a:rPr lang="ko-KR" altLang="en-US" sz="1200" dirty="0"/>
              <a:t>히어로</a:t>
            </a:r>
            <a:endParaRPr lang="en-US" altLang="ko-KR" sz="1200" dirty="0"/>
          </a:p>
          <a:p>
            <a:pPr algn="ctr">
              <a:lnSpc>
                <a:spcPct val="150000"/>
              </a:lnSpc>
            </a:pPr>
            <a:r>
              <a:rPr lang="ko-KR" altLang="en-US" sz="1200" dirty="0"/>
              <a:t>마녀</a:t>
            </a:r>
            <a:endParaRPr lang="en-US" altLang="ko-KR" sz="1200" dirty="0"/>
          </a:p>
          <a:p>
            <a:pPr algn="ctr">
              <a:lnSpc>
                <a:spcPct val="150000"/>
              </a:lnSpc>
            </a:pPr>
            <a:r>
              <a:rPr lang="ko-KR" altLang="en-US" sz="1200" dirty="0"/>
              <a:t>마법사</a:t>
            </a:r>
            <a:endParaRPr lang="en-US" altLang="ko-KR" sz="1200" dirty="0"/>
          </a:p>
          <a:p>
            <a:pPr algn="ctr">
              <a:lnSpc>
                <a:spcPct val="150000"/>
              </a:lnSpc>
            </a:pPr>
            <a:r>
              <a:rPr lang="en-US" altLang="ko-KR" sz="1200" dirty="0"/>
              <a:t>…</a:t>
            </a:r>
            <a:endParaRPr lang="ko-KR" altLang="en-US" sz="1200" dirty="0"/>
          </a:p>
        </p:txBody>
      </p:sp>
      <p:sp>
        <p:nvSpPr>
          <p:cNvPr id="46" name="직사각형 45">
            <a:extLst>
              <a:ext uri="{FF2B5EF4-FFF2-40B4-BE49-F238E27FC236}">
                <a16:creationId xmlns:a16="http://schemas.microsoft.com/office/drawing/2014/main" id="{3D0F0B6B-B8E3-4361-9056-99E1CBA6DE28}"/>
              </a:ext>
            </a:extLst>
          </p:cNvPr>
          <p:cNvSpPr/>
          <p:nvPr/>
        </p:nvSpPr>
        <p:spPr>
          <a:xfrm>
            <a:off x="7073462" y="2257463"/>
            <a:ext cx="1228616" cy="403282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dirty="0"/>
              <a:t>눈</a:t>
            </a:r>
            <a:endParaRPr lang="en-US" altLang="ko-KR" sz="1200" dirty="0"/>
          </a:p>
          <a:p>
            <a:pPr algn="ctr">
              <a:lnSpc>
                <a:spcPct val="150000"/>
              </a:lnSpc>
            </a:pPr>
            <a:r>
              <a:rPr lang="ko-KR" altLang="en-US" sz="1200" dirty="0"/>
              <a:t>키</a:t>
            </a:r>
          </a:p>
          <a:p>
            <a:pPr algn="ctr">
              <a:lnSpc>
                <a:spcPct val="150000"/>
              </a:lnSpc>
            </a:pPr>
            <a:r>
              <a:rPr lang="ko-KR" altLang="en-US" sz="1200" dirty="0"/>
              <a:t>피부</a:t>
            </a:r>
          </a:p>
          <a:p>
            <a:pPr algn="ctr">
              <a:lnSpc>
                <a:spcPct val="150000"/>
              </a:lnSpc>
            </a:pPr>
            <a:r>
              <a:rPr lang="ko-KR" altLang="en-US" sz="1200" dirty="0"/>
              <a:t>인종</a:t>
            </a:r>
            <a:endParaRPr lang="en-US" altLang="ko-KR" sz="1200" dirty="0"/>
          </a:p>
          <a:p>
            <a:pPr algn="ctr">
              <a:lnSpc>
                <a:spcPct val="150000"/>
              </a:lnSpc>
            </a:pPr>
            <a:r>
              <a:rPr lang="ko-KR" altLang="en-US" sz="1200" dirty="0" err="1"/>
              <a:t>머리색</a:t>
            </a:r>
            <a:endParaRPr lang="ko-KR" altLang="en-US" sz="1200" dirty="0"/>
          </a:p>
          <a:p>
            <a:pPr algn="ctr">
              <a:lnSpc>
                <a:spcPct val="150000"/>
              </a:lnSpc>
            </a:pPr>
            <a:r>
              <a:rPr lang="ko-KR" altLang="en-US" sz="1200" dirty="0"/>
              <a:t>헤어스타일</a:t>
            </a:r>
          </a:p>
          <a:p>
            <a:pPr algn="ctr">
              <a:lnSpc>
                <a:spcPct val="150000"/>
              </a:lnSpc>
            </a:pPr>
            <a:r>
              <a:rPr lang="ko-KR" altLang="en-US" sz="1200" dirty="0"/>
              <a:t>가슴</a:t>
            </a:r>
          </a:p>
          <a:p>
            <a:pPr algn="ctr">
              <a:lnSpc>
                <a:spcPct val="150000"/>
              </a:lnSpc>
            </a:pPr>
            <a:r>
              <a:rPr lang="ko-KR" altLang="en-US" sz="1200" dirty="0"/>
              <a:t>얼굴</a:t>
            </a:r>
          </a:p>
          <a:p>
            <a:pPr algn="ctr">
              <a:lnSpc>
                <a:spcPct val="150000"/>
              </a:lnSpc>
            </a:pPr>
            <a:r>
              <a:rPr lang="ko-KR" altLang="en-US" sz="1200" dirty="0"/>
              <a:t>신체장애</a:t>
            </a:r>
          </a:p>
          <a:p>
            <a:pPr algn="ctr">
              <a:lnSpc>
                <a:spcPct val="150000"/>
              </a:lnSpc>
            </a:pPr>
            <a:r>
              <a:rPr lang="ko-KR" altLang="en-US" sz="1200" dirty="0"/>
              <a:t>종족</a:t>
            </a:r>
            <a:endParaRPr lang="en-US" altLang="ko-KR" sz="1200" dirty="0"/>
          </a:p>
          <a:p>
            <a:pPr algn="ctr">
              <a:lnSpc>
                <a:spcPct val="150000"/>
              </a:lnSpc>
            </a:pPr>
            <a:r>
              <a:rPr lang="ko-KR" altLang="en-US" sz="1200" dirty="0"/>
              <a:t>성별</a:t>
            </a:r>
            <a:endParaRPr lang="en-US" altLang="ko-KR" sz="1200" dirty="0"/>
          </a:p>
          <a:p>
            <a:pPr algn="ctr">
              <a:lnSpc>
                <a:spcPct val="150000"/>
              </a:lnSpc>
            </a:pPr>
            <a:r>
              <a:rPr lang="en-US" altLang="ko-KR" sz="1200" dirty="0"/>
              <a:t>…</a:t>
            </a:r>
            <a:endParaRPr lang="ko-KR" altLang="en-US" sz="1200" dirty="0"/>
          </a:p>
        </p:txBody>
      </p:sp>
      <p:sp>
        <p:nvSpPr>
          <p:cNvPr id="47" name="직사각형 46">
            <a:extLst>
              <a:ext uri="{FF2B5EF4-FFF2-40B4-BE49-F238E27FC236}">
                <a16:creationId xmlns:a16="http://schemas.microsoft.com/office/drawing/2014/main" id="{099EF968-033A-4EF0-B75A-4837F8BD4F98}"/>
              </a:ext>
            </a:extLst>
          </p:cNvPr>
          <p:cNvSpPr/>
          <p:nvPr/>
        </p:nvSpPr>
        <p:spPr>
          <a:xfrm>
            <a:off x="8666829" y="2257463"/>
            <a:ext cx="1228616" cy="40328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dirty="0"/>
              <a:t>누님</a:t>
            </a:r>
            <a:r>
              <a:rPr lang="en-US" altLang="ko-KR" sz="1200" dirty="0"/>
              <a:t>/</a:t>
            </a:r>
            <a:r>
              <a:rPr lang="ko-KR" altLang="en-US" sz="1200" dirty="0"/>
              <a:t>형님</a:t>
            </a:r>
          </a:p>
          <a:p>
            <a:pPr algn="ctr">
              <a:lnSpc>
                <a:spcPct val="150000"/>
              </a:lnSpc>
            </a:pPr>
            <a:r>
              <a:rPr lang="ko-KR" altLang="en-US" sz="1200" dirty="0"/>
              <a:t>동갑</a:t>
            </a:r>
          </a:p>
          <a:p>
            <a:pPr algn="ctr">
              <a:lnSpc>
                <a:spcPct val="150000"/>
              </a:lnSpc>
            </a:pPr>
            <a:r>
              <a:rPr lang="ko-KR" altLang="en-US" sz="1200" dirty="0" err="1"/>
              <a:t>로리</a:t>
            </a:r>
            <a:r>
              <a:rPr lang="en-US" altLang="ko-KR" sz="1200" dirty="0"/>
              <a:t>/</a:t>
            </a:r>
            <a:r>
              <a:rPr lang="ko-KR" altLang="en-US" sz="1200" dirty="0" err="1"/>
              <a:t>쇼타</a:t>
            </a:r>
            <a:endParaRPr lang="ko-KR" altLang="en-US" sz="1200" dirty="0"/>
          </a:p>
          <a:p>
            <a:pPr algn="ctr">
              <a:lnSpc>
                <a:spcPct val="150000"/>
              </a:lnSpc>
            </a:pPr>
            <a:r>
              <a:rPr lang="ko-KR" altLang="en-US" sz="1200" dirty="0"/>
              <a:t>중년 남성</a:t>
            </a:r>
            <a:r>
              <a:rPr lang="en-US" altLang="ko-KR" sz="1200" dirty="0"/>
              <a:t>/</a:t>
            </a:r>
            <a:r>
              <a:rPr lang="ko-KR" altLang="en-US" sz="1200" dirty="0"/>
              <a:t>여성</a:t>
            </a:r>
          </a:p>
          <a:p>
            <a:pPr algn="ctr">
              <a:lnSpc>
                <a:spcPct val="150000"/>
              </a:lnSpc>
            </a:pPr>
            <a:r>
              <a:rPr lang="ko-KR" altLang="en-US" sz="1200" dirty="0"/>
              <a:t>유부 남</a:t>
            </a:r>
            <a:r>
              <a:rPr lang="en-US" altLang="ko-KR" sz="1200" dirty="0"/>
              <a:t>/</a:t>
            </a:r>
            <a:r>
              <a:rPr lang="ko-KR" altLang="en-US" sz="1200" dirty="0"/>
              <a:t>녀</a:t>
            </a:r>
          </a:p>
          <a:p>
            <a:pPr algn="ctr">
              <a:lnSpc>
                <a:spcPct val="150000"/>
              </a:lnSpc>
            </a:pPr>
            <a:r>
              <a:rPr lang="ko-KR" altLang="en-US" sz="1200" dirty="0"/>
              <a:t>노인</a:t>
            </a:r>
            <a:endParaRPr lang="en-US" altLang="ko-KR" sz="1200" dirty="0"/>
          </a:p>
          <a:p>
            <a:pPr algn="ctr">
              <a:lnSpc>
                <a:spcPct val="150000"/>
              </a:lnSpc>
            </a:pPr>
            <a:r>
              <a:rPr lang="ko-KR" altLang="en-US" sz="1200" dirty="0"/>
              <a:t>어린 노인</a:t>
            </a:r>
          </a:p>
          <a:p>
            <a:pPr algn="ctr">
              <a:lnSpc>
                <a:spcPct val="150000"/>
              </a:lnSpc>
            </a:pPr>
            <a:r>
              <a:rPr lang="ko-KR" altLang="en-US" sz="1200" dirty="0"/>
              <a:t>노 총각</a:t>
            </a:r>
            <a:r>
              <a:rPr lang="en-US" altLang="ko-KR" sz="1200" dirty="0"/>
              <a:t>/</a:t>
            </a:r>
            <a:r>
              <a:rPr lang="ko-KR" altLang="en-US" sz="1200" dirty="0"/>
              <a:t>처녀</a:t>
            </a:r>
          </a:p>
          <a:p>
            <a:pPr algn="ctr">
              <a:lnSpc>
                <a:spcPct val="150000"/>
              </a:lnSpc>
            </a:pPr>
            <a:r>
              <a:rPr lang="en-US" altLang="ko-KR" sz="1200" dirty="0"/>
              <a:t>…</a:t>
            </a:r>
            <a:endParaRPr lang="ko-KR" altLang="en-US" sz="1200" dirty="0"/>
          </a:p>
        </p:txBody>
      </p:sp>
      <p:sp>
        <p:nvSpPr>
          <p:cNvPr id="48" name="직사각형 47">
            <a:extLst>
              <a:ext uri="{FF2B5EF4-FFF2-40B4-BE49-F238E27FC236}">
                <a16:creationId xmlns:a16="http://schemas.microsoft.com/office/drawing/2014/main" id="{0501486B-6E86-4C24-86BC-FCD986C069E8}"/>
              </a:ext>
            </a:extLst>
          </p:cNvPr>
          <p:cNvSpPr/>
          <p:nvPr/>
        </p:nvSpPr>
        <p:spPr>
          <a:xfrm>
            <a:off x="10260191" y="2257463"/>
            <a:ext cx="1228616" cy="403282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dirty="0"/>
              <a:t>패션</a:t>
            </a:r>
            <a:r>
              <a:rPr lang="en-US" altLang="ko-KR" sz="1200" dirty="0"/>
              <a:t>/</a:t>
            </a:r>
            <a:r>
              <a:rPr lang="ko-KR" altLang="en-US" sz="1200" dirty="0" err="1"/>
              <a:t>악세사리</a:t>
            </a:r>
            <a:endParaRPr lang="ko-KR" altLang="en-US" sz="1200" dirty="0"/>
          </a:p>
          <a:p>
            <a:pPr algn="ctr">
              <a:lnSpc>
                <a:spcPct val="150000"/>
              </a:lnSpc>
            </a:pPr>
            <a:r>
              <a:rPr lang="ko-KR" altLang="en-US" sz="1200" dirty="0"/>
              <a:t>말투</a:t>
            </a:r>
          </a:p>
          <a:p>
            <a:pPr algn="ctr">
              <a:lnSpc>
                <a:spcPct val="150000"/>
              </a:lnSpc>
            </a:pPr>
            <a:r>
              <a:rPr lang="ko-KR" altLang="en-US" sz="1200" dirty="0"/>
              <a:t>가족애</a:t>
            </a:r>
          </a:p>
          <a:p>
            <a:pPr algn="ctr">
              <a:lnSpc>
                <a:spcPct val="150000"/>
              </a:lnSpc>
            </a:pPr>
            <a:r>
              <a:rPr lang="ko-KR" altLang="en-US" sz="1200" dirty="0" err="1"/>
              <a:t>기계치</a:t>
            </a:r>
            <a:endParaRPr lang="en-US" altLang="ko-KR" sz="1200" dirty="0"/>
          </a:p>
          <a:p>
            <a:pPr algn="ctr">
              <a:lnSpc>
                <a:spcPct val="150000"/>
              </a:lnSpc>
            </a:pPr>
            <a:r>
              <a:rPr lang="ko-KR" altLang="en-US" sz="1200" dirty="0" err="1"/>
              <a:t>방향치</a:t>
            </a:r>
            <a:endParaRPr lang="ko-KR" altLang="en-US" sz="1200" dirty="0"/>
          </a:p>
          <a:p>
            <a:pPr algn="ctr">
              <a:lnSpc>
                <a:spcPct val="150000"/>
              </a:lnSpc>
            </a:pPr>
            <a:r>
              <a:rPr lang="ko-KR" altLang="en-US" sz="1200" dirty="0"/>
              <a:t>문학소녀</a:t>
            </a:r>
          </a:p>
          <a:p>
            <a:pPr algn="ctr">
              <a:lnSpc>
                <a:spcPct val="150000"/>
              </a:lnSpc>
            </a:pPr>
            <a:r>
              <a:rPr lang="ko-KR" altLang="en-US" sz="1200" dirty="0"/>
              <a:t>부자</a:t>
            </a:r>
          </a:p>
          <a:p>
            <a:pPr algn="ctr">
              <a:lnSpc>
                <a:spcPct val="150000"/>
              </a:lnSpc>
            </a:pPr>
            <a:r>
              <a:rPr lang="ko-KR" altLang="en-US" sz="1200" dirty="0"/>
              <a:t>가난뱅이</a:t>
            </a:r>
          </a:p>
          <a:p>
            <a:pPr algn="ctr">
              <a:lnSpc>
                <a:spcPct val="150000"/>
              </a:lnSpc>
            </a:pPr>
            <a:r>
              <a:rPr lang="ko-KR" altLang="en-US" sz="1200" dirty="0"/>
              <a:t>천재</a:t>
            </a:r>
          </a:p>
          <a:p>
            <a:pPr algn="ctr">
              <a:lnSpc>
                <a:spcPct val="150000"/>
              </a:lnSpc>
            </a:pPr>
            <a:r>
              <a:rPr lang="ko-KR" altLang="en-US" sz="1200" dirty="0"/>
              <a:t>바보</a:t>
            </a:r>
          </a:p>
          <a:p>
            <a:pPr algn="ctr">
              <a:lnSpc>
                <a:spcPct val="150000"/>
              </a:lnSpc>
            </a:pPr>
            <a:r>
              <a:rPr lang="ko-KR" altLang="en-US" sz="1200" dirty="0"/>
              <a:t>독설가</a:t>
            </a:r>
            <a:endParaRPr lang="en-US" altLang="ko-KR" sz="1200" dirty="0"/>
          </a:p>
          <a:p>
            <a:pPr algn="ctr">
              <a:lnSpc>
                <a:spcPct val="150000"/>
              </a:lnSpc>
            </a:pPr>
            <a:r>
              <a:rPr lang="en-US" altLang="ko-KR" sz="1200" dirty="0"/>
              <a:t>4</a:t>
            </a:r>
            <a:r>
              <a:rPr lang="ko-KR" altLang="en-US" sz="1200" dirty="0"/>
              <a:t>차원</a:t>
            </a:r>
            <a:endParaRPr lang="en-US" altLang="ko-KR" sz="1200" dirty="0"/>
          </a:p>
          <a:p>
            <a:pPr algn="ctr">
              <a:lnSpc>
                <a:spcPct val="150000"/>
              </a:lnSpc>
            </a:pPr>
            <a:r>
              <a:rPr lang="ko-KR" altLang="en-US" sz="1200" dirty="0"/>
              <a:t>잠꾸러기</a:t>
            </a:r>
            <a:endParaRPr lang="en-US" altLang="ko-KR" sz="1200" dirty="0"/>
          </a:p>
          <a:p>
            <a:pPr algn="ctr">
              <a:lnSpc>
                <a:spcPct val="150000"/>
              </a:lnSpc>
            </a:pPr>
            <a:r>
              <a:rPr lang="en-US" altLang="ko-KR" sz="1200" dirty="0"/>
              <a:t>…</a:t>
            </a:r>
            <a:endParaRPr lang="ko-KR" altLang="en-US" sz="1200" dirty="0"/>
          </a:p>
        </p:txBody>
      </p:sp>
      <p:cxnSp>
        <p:nvCxnSpPr>
          <p:cNvPr id="49" name="직선 화살표 연결선 48">
            <a:extLst>
              <a:ext uri="{FF2B5EF4-FFF2-40B4-BE49-F238E27FC236}">
                <a16:creationId xmlns:a16="http://schemas.microsoft.com/office/drawing/2014/main" id="{DF85FD45-3589-45BD-A5F3-E3D9A7528FEC}"/>
              </a:ext>
            </a:extLst>
          </p:cNvPr>
          <p:cNvCxnSpPr>
            <a:cxnSpLocks/>
            <a:stCxn id="26" idx="2"/>
            <a:endCxn id="44" idx="0"/>
          </p:cNvCxnSpPr>
          <p:nvPr/>
        </p:nvCxnSpPr>
        <p:spPr>
          <a:xfrm flipH="1">
            <a:off x="4501048" y="1979494"/>
            <a:ext cx="2" cy="2779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45E8B14-2B56-4784-B6DC-0519EF919FFC}"/>
              </a:ext>
            </a:extLst>
          </p:cNvPr>
          <p:cNvCxnSpPr>
            <a:cxnSpLocks/>
            <a:stCxn id="28" idx="2"/>
            <a:endCxn id="45" idx="0"/>
          </p:cNvCxnSpPr>
          <p:nvPr/>
        </p:nvCxnSpPr>
        <p:spPr>
          <a:xfrm flipH="1">
            <a:off x="6094409" y="1984810"/>
            <a:ext cx="3" cy="2726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B08F696-4ABE-4488-98DD-0C10E0CBDDC2}"/>
              </a:ext>
            </a:extLst>
          </p:cNvPr>
          <p:cNvCxnSpPr>
            <a:cxnSpLocks/>
            <a:stCxn id="29" idx="2"/>
            <a:endCxn id="46" idx="0"/>
          </p:cNvCxnSpPr>
          <p:nvPr/>
        </p:nvCxnSpPr>
        <p:spPr>
          <a:xfrm flipH="1">
            <a:off x="7687770" y="1979494"/>
            <a:ext cx="4" cy="2779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9D3306D-E145-4552-8C4D-A07870D57558}"/>
              </a:ext>
            </a:extLst>
          </p:cNvPr>
          <p:cNvCxnSpPr>
            <a:cxnSpLocks/>
            <a:stCxn id="30" idx="2"/>
            <a:endCxn id="47" idx="0"/>
          </p:cNvCxnSpPr>
          <p:nvPr/>
        </p:nvCxnSpPr>
        <p:spPr>
          <a:xfrm>
            <a:off x="9281137" y="1979494"/>
            <a:ext cx="0" cy="2779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05A25096-91CC-49EF-9A6C-815C36E01981}"/>
              </a:ext>
            </a:extLst>
          </p:cNvPr>
          <p:cNvCxnSpPr>
            <a:cxnSpLocks/>
            <a:stCxn id="31" idx="2"/>
            <a:endCxn id="48" idx="0"/>
          </p:cNvCxnSpPr>
          <p:nvPr/>
        </p:nvCxnSpPr>
        <p:spPr>
          <a:xfrm>
            <a:off x="10874499" y="1979494"/>
            <a:ext cx="0" cy="2779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62C339-0AFC-4DD0-9B9F-063875E154D8}"/>
              </a:ext>
            </a:extLst>
          </p:cNvPr>
          <p:cNvSpPr txBox="1"/>
          <p:nvPr/>
        </p:nvSpPr>
        <p:spPr>
          <a:xfrm>
            <a:off x="1415086" y="6517390"/>
            <a:ext cx="9358652" cy="307777"/>
          </a:xfrm>
          <a:prstGeom prst="rect">
            <a:avLst/>
          </a:prstGeom>
          <a:noFill/>
        </p:spPr>
        <p:txBody>
          <a:bodyPr wrap="none" rtlCol="0">
            <a:spAutoFit/>
          </a:bodyPr>
          <a:lstStyle/>
          <a:p>
            <a:r>
              <a:rPr lang="ko-KR" altLang="en-US" sz="1400" dirty="0"/>
              <a:t>주로 수집형 게임에서 많이 나타나는 캐릭터의 속성을 분류한 것으로 모든 게임에 적용하기에는 어려울 수도 있다</a:t>
            </a:r>
            <a:r>
              <a:rPr lang="en-US" altLang="ko-KR" sz="1400" dirty="0"/>
              <a:t>.</a:t>
            </a:r>
            <a:endParaRPr lang="ko-KR" altLang="en-US" sz="1400" dirty="0"/>
          </a:p>
        </p:txBody>
      </p:sp>
    </p:spTree>
    <p:extLst>
      <p:ext uri="{BB962C8B-B14F-4D97-AF65-F5344CB8AC3E}">
        <p14:creationId xmlns:p14="http://schemas.microsoft.com/office/powerpoint/2010/main" val="58336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9621F6-32D6-4D17-9827-3995CC69D1C4}"/>
              </a:ext>
            </a:extLst>
          </p:cNvPr>
          <p:cNvSpPr>
            <a:spLocks noGrp="1"/>
          </p:cNvSpPr>
          <p:nvPr>
            <p:ph type="title"/>
          </p:nvPr>
        </p:nvSpPr>
        <p:spPr/>
        <p:txBody>
          <a:bodyPr/>
          <a:lstStyle/>
          <a:p>
            <a:r>
              <a:rPr lang="ko-KR" altLang="en-US" dirty="0"/>
              <a:t>표현 방식에 따른 캐릭터 속성의 중요도</a:t>
            </a:r>
          </a:p>
        </p:txBody>
      </p:sp>
      <p:graphicFrame>
        <p:nvGraphicFramePr>
          <p:cNvPr id="3" name="Chart 122">
            <a:extLst>
              <a:ext uri="{FF2B5EF4-FFF2-40B4-BE49-F238E27FC236}">
                <a16:creationId xmlns:a16="http://schemas.microsoft.com/office/drawing/2014/main" id="{11C07471-574B-4650-BB29-EC41D118F549}"/>
              </a:ext>
            </a:extLst>
          </p:cNvPr>
          <p:cNvGraphicFramePr/>
          <p:nvPr>
            <p:extLst>
              <p:ext uri="{D42A27DB-BD31-4B8C-83A1-F6EECF244321}">
                <p14:modId xmlns:p14="http://schemas.microsoft.com/office/powerpoint/2010/main" val="453898256"/>
              </p:ext>
            </p:extLst>
          </p:nvPr>
        </p:nvGraphicFramePr>
        <p:xfrm>
          <a:off x="333772" y="838299"/>
          <a:ext cx="11521280" cy="57606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06241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E8A3C97-CE31-428B-96D1-0E2CEC46817C}"/>
              </a:ext>
            </a:extLst>
          </p:cNvPr>
          <p:cNvSpPr>
            <a:spLocks noGrp="1"/>
          </p:cNvSpPr>
          <p:nvPr>
            <p:ph type="title"/>
          </p:nvPr>
        </p:nvSpPr>
        <p:spPr/>
        <p:txBody>
          <a:bodyPr/>
          <a:lstStyle/>
          <a:p>
            <a:r>
              <a:rPr lang="ko-KR" altLang="en-US" dirty="0"/>
              <a:t>장르에 따른 캐릭터 속성의 중요도</a:t>
            </a:r>
          </a:p>
        </p:txBody>
      </p:sp>
      <p:graphicFrame>
        <p:nvGraphicFramePr>
          <p:cNvPr id="3" name="Chart 122">
            <a:extLst>
              <a:ext uri="{FF2B5EF4-FFF2-40B4-BE49-F238E27FC236}">
                <a16:creationId xmlns:a16="http://schemas.microsoft.com/office/drawing/2014/main" id="{196AB5DF-52C0-486C-8609-20E1D2F48A80}"/>
              </a:ext>
            </a:extLst>
          </p:cNvPr>
          <p:cNvGraphicFramePr/>
          <p:nvPr>
            <p:extLst>
              <p:ext uri="{D42A27DB-BD31-4B8C-83A1-F6EECF244321}">
                <p14:modId xmlns:p14="http://schemas.microsoft.com/office/powerpoint/2010/main" val="3075843812"/>
              </p:ext>
            </p:extLst>
          </p:nvPr>
        </p:nvGraphicFramePr>
        <p:xfrm>
          <a:off x="333772" y="838299"/>
          <a:ext cx="11521280" cy="57606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4511886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1903</TotalTime>
  <Words>3602</Words>
  <Application>Microsoft Office PowerPoint</Application>
  <PresentationFormat>사용자 지정</PresentationFormat>
  <Paragraphs>512</Paragraphs>
  <Slides>23</Slides>
  <Notes>9</Notes>
  <HiddenSlides>1</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23</vt:i4>
      </vt:variant>
    </vt:vector>
  </HeadingPairs>
  <TitlesOfParts>
    <vt:vector size="27" baseType="lpstr">
      <vt:lpstr>Dotum</vt:lpstr>
      <vt:lpstr>맑은 고딕</vt:lpstr>
      <vt:lpstr>Arial</vt:lpstr>
      <vt:lpstr>Office 테마</vt:lpstr>
      <vt:lpstr>매력적인 캐릭터 만들기</vt:lpstr>
      <vt:lpstr>PowerPoint 프레젠테이션</vt:lpstr>
      <vt:lpstr>개요</vt:lpstr>
      <vt:lpstr>캐릭터의 필요성</vt:lpstr>
      <vt:lpstr>캐릭터의 특징</vt:lpstr>
      <vt:lpstr>매력적인 캐릭터란?</vt:lpstr>
      <vt:lpstr>캐릭터의 속성별 분류</vt:lpstr>
      <vt:lpstr>표현 방식에 따른 캐릭터 속성의 중요도</vt:lpstr>
      <vt:lpstr>장르에 따른 캐릭터 속성의 중요도</vt:lpstr>
      <vt:lpstr>속성에 따른 특징 예시</vt:lpstr>
      <vt:lpstr>매력적인 캐릭터 – 데스니티 차일드 (다비)</vt:lpstr>
      <vt:lpstr>매력적인 캐릭터 – FGO (후지마루 리츠카)</vt:lpstr>
      <vt:lpstr>정리</vt:lpstr>
      <vt:lpstr>PowerPoint 프레젠테이션</vt:lpstr>
      <vt:lpstr>PowerPoint 프레젠테이션</vt:lpstr>
      <vt:lpstr>PowerPoint 프레젠테이션</vt:lpstr>
      <vt:lpstr>하태욱</vt:lpstr>
      <vt:lpstr>하태욱</vt:lpstr>
      <vt:lpstr>하태욱</vt:lpstr>
      <vt:lpstr>하태욱</vt:lpstr>
      <vt:lpstr>PowerPoint 프레젠테이션</vt:lpstr>
      <vt:lpstr>PowerPoint 프레젠테이션</vt:lpstr>
      <vt:lpstr>PowerPoint 프레젠테이션</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Administrator</cp:lastModifiedBy>
  <cp:revision>486</cp:revision>
  <dcterms:created xsi:type="dcterms:W3CDTF">2006-10-05T04:04:58Z</dcterms:created>
  <dcterms:modified xsi:type="dcterms:W3CDTF">2019-12-17T02:15:05Z</dcterms:modified>
</cp:coreProperties>
</file>